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8" r:id="rId1"/>
  </p:sldMasterIdLst>
  <p:notesMasterIdLst>
    <p:notesMasterId r:id="rId102"/>
  </p:notesMasterIdLst>
  <p:sldIdLst>
    <p:sldId id="256" r:id="rId2"/>
    <p:sldId id="259" r:id="rId3"/>
    <p:sldId id="260" r:id="rId4"/>
    <p:sldId id="347" r:id="rId5"/>
    <p:sldId id="319" r:id="rId6"/>
    <p:sldId id="320" r:id="rId7"/>
    <p:sldId id="321" r:id="rId8"/>
    <p:sldId id="322" r:id="rId9"/>
    <p:sldId id="257" r:id="rId10"/>
    <p:sldId id="258" r:id="rId11"/>
    <p:sldId id="261" r:id="rId12"/>
    <p:sldId id="262" r:id="rId13"/>
    <p:sldId id="263" r:id="rId14"/>
    <p:sldId id="264" r:id="rId15"/>
    <p:sldId id="265" r:id="rId16"/>
    <p:sldId id="348" r:id="rId17"/>
    <p:sldId id="266" r:id="rId18"/>
    <p:sldId id="267" r:id="rId19"/>
    <p:sldId id="269" r:id="rId20"/>
    <p:sldId id="268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349" r:id="rId32"/>
    <p:sldId id="280" r:id="rId33"/>
    <p:sldId id="281" r:id="rId34"/>
    <p:sldId id="282" r:id="rId35"/>
    <p:sldId id="283" r:id="rId36"/>
    <p:sldId id="284" r:id="rId37"/>
    <p:sldId id="285" r:id="rId38"/>
    <p:sldId id="350" r:id="rId39"/>
    <p:sldId id="286" r:id="rId40"/>
    <p:sldId id="287" r:id="rId41"/>
    <p:sldId id="288" r:id="rId42"/>
    <p:sldId id="294" r:id="rId43"/>
    <p:sldId id="289" r:id="rId44"/>
    <p:sldId id="290" r:id="rId45"/>
    <p:sldId id="291" r:id="rId46"/>
    <p:sldId id="292" r:id="rId47"/>
    <p:sldId id="293" r:id="rId48"/>
    <p:sldId id="295" r:id="rId49"/>
    <p:sldId id="296" r:id="rId50"/>
    <p:sldId id="351" r:id="rId51"/>
    <p:sldId id="297" r:id="rId52"/>
    <p:sldId id="298" r:id="rId53"/>
    <p:sldId id="299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  <p:sldId id="352" r:id="rId63"/>
    <p:sldId id="308" r:id="rId64"/>
    <p:sldId id="309" r:id="rId65"/>
    <p:sldId id="310" r:id="rId66"/>
    <p:sldId id="311" r:id="rId67"/>
    <p:sldId id="312" r:id="rId68"/>
    <p:sldId id="313" r:id="rId69"/>
    <p:sldId id="314" r:id="rId70"/>
    <p:sldId id="315" r:id="rId71"/>
    <p:sldId id="316" r:id="rId72"/>
    <p:sldId id="317" r:id="rId73"/>
    <p:sldId id="318" r:id="rId74"/>
    <p:sldId id="323" r:id="rId75"/>
    <p:sldId id="324" r:id="rId76"/>
    <p:sldId id="353" r:id="rId77"/>
    <p:sldId id="325" r:id="rId78"/>
    <p:sldId id="326" r:id="rId79"/>
    <p:sldId id="327" r:id="rId80"/>
    <p:sldId id="328" r:id="rId81"/>
    <p:sldId id="329" r:id="rId82"/>
    <p:sldId id="330" r:id="rId83"/>
    <p:sldId id="354" r:id="rId84"/>
    <p:sldId id="331" r:id="rId85"/>
    <p:sldId id="332" r:id="rId86"/>
    <p:sldId id="333" r:id="rId87"/>
    <p:sldId id="334" r:id="rId88"/>
    <p:sldId id="355" r:id="rId89"/>
    <p:sldId id="335" r:id="rId90"/>
    <p:sldId id="336" r:id="rId91"/>
    <p:sldId id="337" r:id="rId92"/>
    <p:sldId id="338" r:id="rId93"/>
    <p:sldId id="344" r:id="rId94"/>
    <p:sldId id="339" r:id="rId95"/>
    <p:sldId id="340" r:id="rId96"/>
    <p:sldId id="341" r:id="rId97"/>
    <p:sldId id="342" r:id="rId98"/>
    <p:sldId id="343" r:id="rId99"/>
    <p:sldId id="345" r:id="rId100"/>
    <p:sldId id="346" r:id="rId10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/>
    <p:restoredTop sz="94601"/>
  </p:normalViewPr>
  <p:slideViewPr>
    <p:cSldViewPr snapToGrid="0">
      <p:cViewPr varScale="1">
        <p:scale>
          <a:sx n="118" d="100"/>
          <a:sy n="118" d="100"/>
        </p:scale>
        <p:origin x="23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B4A70-B021-D949-81B1-E3985A0DEE15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025F5-FD2B-E44D-85EC-2A4B720FC1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36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465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10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5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42F3-82E4-CE40-BA18-9B091F0BCB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6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Coolcaesar</a:t>
            </a:r>
            <a:r>
              <a:rPr lang="en-US" dirty="0"/>
              <a:t> at the English-language Wikipedia, CC BY-SA 3.0, https://</a:t>
            </a:r>
            <a:r>
              <a:rPr lang="en-US" dirty="0" err="1"/>
              <a:t>commons.wikimedia.org</a:t>
            </a:r>
            <a:r>
              <a:rPr lang="en-US" dirty="0"/>
              <a:t>/w/</a:t>
            </a:r>
            <a:r>
              <a:rPr lang="en-US" dirty="0" err="1"/>
              <a:t>index.php?curid</a:t>
            </a:r>
            <a:r>
              <a:rPr lang="en-US" dirty="0"/>
              <a:t>=395096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342F3-82E4-CE40-BA18-9B091F0BCB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44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53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038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7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3880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088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025F5-FD2B-E44D-85EC-2A4B720FC110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33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058938"/>
            <a:ext cx="10363200" cy="1470025"/>
          </a:xfrm>
          <a:solidFill>
            <a:schemeClr val="bg1">
              <a:alpha val="95000"/>
            </a:schemeClr>
          </a:solidFill>
          <a:effectLst>
            <a:softEdge rad="63500"/>
          </a:effectLst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baseline="0" dirty="0">
                <a:solidFill>
                  <a:schemeClr val="tx1"/>
                </a:solidFill>
              </a:rPr>
              <a:t>Click to edit title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281186" y="2983610"/>
            <a:ext cx="7609479" cy="1009561"/>
          </a:xfrm>
          <a:solidFill>
            <a:schemeClr val="bg1">
              <a:alpha val="95000"/>
            </a:schemeClr>
          </a:solidFill>
          <a:effectLst>
            <a:softEdge rad="63500"/>
          </a:effectLst>
        </p:spPr>
        <p:txBody>
          <a:bodyPr anchor="ctr" anchorCtr="0"/>
          <a:lstStyle>
            <a:lvl1pPr marL="0" indent="0" algn="ctr">
              <a:buNone/>
              <a:defRPr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76049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86A3DD00-1761-9D44-BADA-5CE599836A4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2">
            <a:extLst>
              <a:ext uri="{FF2B5EF4-FFF2-40B4-BE49-F238E27FC236}">
                <a16:creationId xmlns:a16="http://schemas.microsoft.com/office/drawing/2014/main" id="{FD3C3453-6596-1340-01B9-8877C1567E49}"/>
              </a:ext>
            </a:extLst>
          </p:cNvPr>
          <p:cNvSpPr txBox="1">
            <a:spLocks/>
          </p:cNvSpPr>
          <p:nvPr/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E145AF-2465-1345-A673-F2664B07CED8}" type="datetime5">
              <a:rPr lang="en-US" smtClean="0"/>
              <a:pPr/>
              <a:t>28-Oct-25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280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ln w="25400">
            <a:solidFill>
              <a:schemeClr val="tx1"/>
            </a:solidFill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27AA717B-FADE-8F4E-88CE-E5B25AF7BDD8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2">
            <a:extLst>
              <a:ext uri="{FF2B5EF4-FFF2-40B4-BE49-F238E27FC236}">
                <a16:creationId xmlns:a16="http://schemas.microsoft.com/office/drawing/2014/main" id="{9887BBEB-32D5-2D50-07CA-3F51A75FA0E8}"/>
              </a:ext>
            </a:extLst>
          </p:cNvPr>
          <p:cNvSpPr txBox="1">
            <a:spLocks/>
          </p:cNvSpPr>
          <p:nvPr/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E145AF-2465-1345-A673-F2664B07CED8}" type="datetime5">
              <a:rPr lang="en-US" smtClean="0"/>
              <a:pPr/>
              <a:t>28-Oct-25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272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wo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2487"/>
            <a:ext cx="5321600" cy="4525963"/>
          </a:xfrm>
          <a:ln w="25400" cap="flat">
            <a:solidFill>
              <a:schemeClr val="tx1"/>
            </a:solidFill>
            <a:round/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AAFCE38B-9B1B-DB48-B596-AD8547DBAC56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3C3831-60B9-204A-AB0D-53E619F83C5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60800" y="1592837"/>
            <a:ext cx="5321600" cy="4525963"/>
          </a:xfrm>
          <a:ln w="25400">
            <a:solidFill>
              <a:schemeClr val="tx1"/>
            </a:solidFill>
          </a:ln>
        </p:spPr>
        <p:txBody>
          <a:bodyPr tIns="228600">
            <a:normAutofit/>
          </a:bodyPr>
          <a:lstStyle>
            <a:lvl1pPr marL="0" indent="0">
              <a:buNone/>
              <a:defRPr sz="2667" b="0" i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2">
            <a:extLst>
              <a:ext uri="{FF2B5EF4-FFF2-40B4-BE49-F238E27FC236}">
                <a16:creationId xmlns:a16="http://schemas.microsoft.com/office/drawing/2014/main" id="{7DDEEDF1-8A77-85F3-9C93-920E453307BB}"/>
              </a:ext>
            </a:extLst>
          </p:cNvPr>
          <p:cNvSpPr txBox="1">
            <a:spLocks/>
          </p:cNvSpPr>
          <p:nvPr/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E145AF-2465-1345-A673-F2664B07CED8}" type="datetime5">
              <a:rPr lang="en-US" smtClean="0"/>
              <a:pPr/>
              <a:t>28-Oct-25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744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24C6034D-9A2A-4044-9E1E-227E636D250C}" type="datetime1">
              <a:rPr lang="en-US" smtClean="0"/>
              <a:t>10/28/25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2">
            <a:extLst>
              <a:ext uri="{FF2B5EF4-FFF2-40B4-BE49-F238E27FC236}">
                <a16:creationId xmlns:a16="http://schemas.microsoft.com/office/drawing/2014/main" id="{BC7257D9-CFE4-6187-731B-973A817958BF}"/>
              </a:ext>
            </a:extLst>
          </p:cNvPr>
          <p:cNvSpPr txBox="1">
            <a:spLocks/>
          </p:cNvSpPr>
          <p:nvPr/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E145AF-2465-1345-A673-F2664B07CED8}" type="datetime5">
              <a:rPr lang="en-US" smtClean="0"/>
              <a:pPr/>
              <a:t>28-Oct-25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406051" y="6308727"/>
            <a:ext cx="1169155" cy="485424"/>
          </a:xfrm>
          <a:prstGeom prst="rect">
            <a:avLst/>
          </a:prstGeom>
        </p:spPr>
        <p:txBody>
          <a:bodyPr/>
          <a:lstStyle/>
          <a:p>
            <a:fld id="{E79DD81E-5406-954F-8B10-61F9732ABA7D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346DE585-182D-C90D-7BFC-E67326368F83}"/>
              </a:ext>
            </a:extLst>
          </p:cNvPr>
          <p:cNvSpPr txBox="1">
            <a:spLocks/>
          </p:cNvSpPr>
          <p:nvPr/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9E145AF-2465-1345-A673-F2664B07CED8}" type="datetime5">
              <a:rPr lang="en-US" smtClean="0"/>
              <a:pPr/>
              <a:t>28-Oct-25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93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73208" y="6327488"/>
            <a:ext cx="8605793" cy="487680"/>
          </a:xfrm>
        </p:spPr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745942" y="6308726"/>
            <a:ext cx="879777" cy="487680"/>
          </a:xfrm>
        </p:spPr>
        <p:txBody>
          <a:bodyPr/>
          <a:lstStyle/>
          <a:p>
            <a:fld id="{37D050C8-32A2-8944-BC0A-E76DEAECED1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ED4BD15D-B8F3-E5F7-61A8-F1581CE5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lvl1pPr algn="ctr">
              <a:defRPr sz="1600"/>
            </a:lvl1pPr>
          </a:lstStyle>
          <a:p>
            <a:fld id="{59E145AF-2465-1345-A673-F2664B07CED8}" type="datetime5">
              <a:rPr lang="en-US" smtClean="0"/>
              <a:t>28-Oct-25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01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B955B-3757-0FEC-8150-652A2829B6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21168"/>
            <a:ext cx="9144000" cy="1015663"/>
          </a:xfrm>
        </p:spPr>
        <p:txBody>
          <a:bodyPr anchor="ctr" anchorCtr="0">
            <a:sp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23134-95A2-6423-76C0-9D75A168C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6749-87E1-4840-B54F-B679D0C0787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9F5F4-E2F3-BFD8-53AA-6A6F195FC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90BEB-A9D1-FF29-0E8C-A755B6F9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145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B955B-3757-0FEC-8150-652A2829B60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921168"/>
            <a:ext cx="9144000" cy="1015663"/>
          </a:xfrm>
        </p:spPr>
        <p:txBody>
          <a:bodyPr anchor="ctr" anchorCtr="0">
            <a:sp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edit Section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23134-95A2-6423-76C0-9D75A168C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D6749-87E1-4840-B54F-B679D0C0787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9F5F4-E2F3-BFD8-53AA-6A6F195FC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90BEB-A9D1-FF29-0E8C-A755B6F98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919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solidFill>
            <a:schemeClr val="bg1">
              <a:alpha val="95000"/>
            </a:schemeClr>
          </a:solidFill>
          <a:effectLst>
            <a:softEdge rad="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solidFill>
            <a:schemeClr val="bg1">
              <a:alpha val="95000"/>
            </a:schemeClr>
          </a:solidFill>
          <a:effectLst>
            <a:softEdge rad="63500"/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1808" y="6308726"/>
            <a:ext cx="8605793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95113" y="6308726"/>
            <a:ext cx="879777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050C8-32A2-8944-BC0A-E76DEAECED1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B6740CB2-DC30-5DDB-24B8-219C9C3F59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5141" y="6308726"/>
            <a:ext cx="1169155" cy="487680"/>
          </a:xfrm>
          <a:prstGeom prst="rect">
            <a:avLst/>
          </a:prstGeom>
          <a:solidFill>
            <a:schemeClr val="bg1"/>
          </a:solidFill>
          <a:effectLst>
            <a:softEdge rad="63500"/>
          </a:effectLst>
        </p:spPr>
        <p:txBody>
          <a:bodyPr anchor="ctr" anchorCtr="0"/>
          <a:lstStyle>
            <a:lvl1pPr algn="ctr">
              <a:defRPr sz="1600"/>
            </a:lvl1pPr>
          </a:lstStyle>
          <a:p>
            <a:fld id="{52965337-1BF1-E949-8684-788294C83A35}" type="datetime1">
              <a:rPr lang="en-US" smtClean="0"/>
              <a:pPr/>
              <a:t>10/28/25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879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77" r:id="rId9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hf hdr="0"/>
  <p:txStyles>
    <p:titleStyle>
      <a:lvl1pPr algn="ctr" defTabSz="6095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609570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51" indent="-380982" algn="l" defTabSz="609570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23" indent="-304784" algn="l" defTabSz="60957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493" indent="-304784" algn="l" defTabSz="609570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063" indent="-304784" algn="l" defTabSz="609570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609570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3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6095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4BEC8D-F65E-CCE3-CCD2-91FA65F9E1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01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6746AF-697F-F42A-51EE-641BB46402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An Overview of the Web</a:t>
            </a:r>
          </a:p>
        </p:txBody>
      </p:sp>
    </p:spTree>
    <p:extLst>
      <p:ext uri="{BB962C8B-B14F-4D97-AF65-F5344CB8AC3E}">
        <p14:creationId xmlns:p14="http://schemas.microsoft.com/office/powerpoint/2010/main" val="220496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258D8-25DE-443E-AFD0-170F5F2AB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1A4D3-39D6-1B63-9628-444C46CDB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 web is pervasive and easy to use, but web developers need deep knowledge of its underpinnings.</a:t>
            </a:r>
          </a:p>
          <a:p>
            <a:r>
              <a:rPr lang="en-US" dirty="0"/>
              <a:t>What We'll Cover:</a:t>
            </a:r>
          </a:p>
          <a:p>
            <a:pPr lvl="1"/>
            <a:r>
              <a:rPr lang="en-US" dirty="0"/>
              <a:t>History and evolution of the web</a:t>
            </a:r>
          </a:p>
          <a:p>
            <a:pPr lvl="1"/>
            <a:r>
              <a:rPr lang="en-US" dirty="0"/>
              <a:t>HTTP protocol and its three versions</a:t>
            </a:r>
          </a:p>
          <a:p>
            <a:pPr lvl="1"/>
            <a:r>
              <a:rPr lang="en-US" dirty="0"/>
              <a:t>Methods, headers, requests, and responses</a:t>
            </a:r>
          </a:p>
          <a:p>
            <a:pPr lvl="1"/>
            <a:r>
              <a:rPr lang="en-US" dirty="0"/>
              <a:t>Cookies and MIME types</a:t>
            </a:r>
          </a:p>
          <a:p>
            <a:pPr lvl="1"/>
            <a:r>
              <a:rPr lang="en-US" dirty="0"/>
              <a:t>Browser tools for development and debugging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5A84F-0957-AFF4-DF6F-E978B4D28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C14E3-9BAE-B847-9DFD-F2BA0CC29DBF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7A523-9AC4-8020-503B-A5F5E59E8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C130E-5529-D3B2-DEDE-2553CFEF3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AC4A3-F530-AF06-FE90-A8DE28A9F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C7E7F-EE0F-9E50-3316-9E76613F4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Understand request/response cycles</a:t>
            </a:r>
          </a:p>
          <a:p>
            <a:r>
              <a:rPr lang="en-US" dirty="0"/>
              <a:t>Use browser </a:t>
            </a:r>
            <a:r>
              <a:rPr lang="en-US" dirty="0" err="1"/>
              <a:t>DevTools</a:t>
            </a:r>
            <a:r>
              <a:rPr lang="en-US" dirty="0"/>
              <a:t> effectively</a:t>
            </a:r>
          </a:p>
          <a:p>
            <a:r>
              <a:rPr lang="en-US" dirty="0"/>
              <a:t>Know HTTP methods and when to use them</a:t>
            </a:r>
          </a:p>
          <a:p>
            <a:r>
              <a:rPr lang="en-US" dirty="0"/>
              <a:t>Understand status codes</a:t>
            </a:r>
          </a:p>
          <a:p>
            <a:r>
              <a:rPr lang="en-US" dirty="0"/>
              <a:t>Appreciate REST principles</a:t>
            </a:r>
          </a:p>
          <a:p>
            <a:r>
              <a:rPr lang="en-US" dirty="0"/>
              <a:t>Leverage caching for performance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CF1A6-345E-4623-BE94-4EED4F6C8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FDE1C-7ECE-244E-A835-5D1CFA9FD254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1156D-EA91-8378-B6C9-3901D79E3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22EDA-1198-C5DA-AED2-98BDD89AF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03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088C8-6BFD-5E36-0FEC-0C9FCA1B3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Tim Berners-Lee at CERN (1990)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614EB-B804-F4B6-CBB2-EED7356AC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Made the internet accessible to everyone for the first time!</a:t>
            </a:r>
          </a:p>
          <a:p>
            <a:r>
              <a:rPr lang="en-US" dirty="0"/>
              <a:t>Before the Web</a:t>
            </a:r>
          </a:p>
          <a:p>
            <a:pPr lvl="1"/>
            <a:r>
              <a:rPr lang="en-US" dirty="0"/>
              <a:t>Internet was difficult to use</a:t>
            </a:r>
          </a:p>
          <a:p>
            <a:pPr lvl="1"/>
            <a:r>
              <a:rPr lang="en-US" dirty="0"/>
              <a:t>Finding and sharing information was hard</a:t>
            </a:r>
          </a:p>
          <a:p>
            <a:pPr lvl="1"/>
            <a:r>
              <a:rPr lang="en-US" dirty="0"/>
              <a:t>FTP required exact server and directory knowledge</a:t>
            </a:r>
          </a:p>
          <a:p>
            <a:pPr lvl="1"/>
            <a:r>
              <a:rPr lang="en-US" dirty="0"/>
              <a:t>WAIS and Gopher were alternatives, but fell from favor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756E7-8D63-2B14-5229-9834CDDB1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D3A62-7B3F-0E47-AAAA-DCE241EE909A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7CE5E-4930-F0F5-C1F2-CC4CF9CCD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40F89-D6AD-D995-92DC-3DC52C62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37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F86EF-2312-43E1-18D0-C5754CCDD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TimBL's</a:t>
            </a:r>
            <a:r>
              <a:rPr lang="en-US" dirty="0"/>
              <a:t> Brilliant Combination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19A48-B8F5-D572-ED00-9B5B35610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SGML/HTML - Describe document relationships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Hypertext &amp; URLs - Connect documents via links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Client/Server &amp; HTTP - Communication protocol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TCP/IP &amp; Internet - Networking foundation</a:t>
            </a:r>
          </a:p>
          <a:p>
            <a:r>
              <a:rPr lang="en-US" dirty="0"/>
              <a:t>Result: ~70% of the world's population now uses the web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CD22E-DCEB-D338-FCE5-EC840B546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B5C9B-0DBC-8742-8B9C-CBAE6B275960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D5597-C047-446F-9129-487EB1A16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67A88-D63B-6C29-6CAA-13D171CD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71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E626F-42CE-F12A-7CFB-1F1E6560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Explosive Growth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9CF0C-C42C-51B5-7328-DBB9F00E7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1990: 1 user (Tim Berners-Lee)</a:t>
            </a:r>
          </a:p>
          <a:p>
            <a:r>
              <a:rPr lang="en-US" dirty="0"/>
              <a:t>2025: ~7 billion users</a:t>
            </a:r>
          </a:p>
          <a:p>
            <a:r>
              <a:rPr lang="en-US" dirty="0"/>
              <a:t>Doubling of users every year</a:t>
            </a:r>
          </a:p>
          <a:p>
            <a:r>
              <a:rPr lang="en-US" dirty="0"/>
              <a:t>IoT devices now exceed Earth's population</a:t>
            </a:r>
          </a:p>
          <a:p>
            <a:r>
              <a:rPr lang="en-US" dirty="0"/>
              <a:t>Almost all IoT devices are accessible through the web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DA7E5-A1B5-1682-D8A9-73BC7E0F9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C7670-F21D-6145-BF63-ABB3E8D3B667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3A2FD-B273-51EE-E19D-B7056F6B9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35D24-161D-FB21-2245-2189C23AB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47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8973A-118A-02D6-D4EC-8F997B732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Evolution of Browsers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9F49C-0EC2-571B-A1C7-B718AE21A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Nexus (CERN) - First browser, also an editor</a:t>
            </a:r>
          </a:p>
          <a:p>
            <a:r>
              <a:rPr lang="en-US" dirty="0"/>
              <a:t>Mosaic (NCSA/UIUC) - Popularized the web</a:t>
            </a:r>
          </a:p>
          <a:p>
            <a:r>
              <a:rPr lang="en-US" dirty="0"/>
              <a:t>Netscape Navigator - Evolved from Mosaic</a:t>
            </a:r>
          </a:p>
          <a:p>
            <a:r>
              <a:rPr lang="en-US" dirty="0"/>
              <a:t>Firefox - Based on Navigator, uses Gecko engine</a:t>
            </a:r>
          </a:p>
          <a:p>
            <a:r>
              <a:rPr lang="en-US" dirty="0"/>
              <a:t>Safari - Apple's WebKit engine</a:t>
            </a:r>
          </a:p>
          <a:p>
            <a:r>
              <a:rPr lang="en-US" dirty="0"/>
              <a:t>Chrome - Google's Blink engine (from WebKit)</a:t>
            </a:r>
          </a:p>
          <a:p>
            <a:r>
              <a:rPr lang="en-US" dirty="0"/>
              <a:t>Edge - Microsoft switched to Blink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228DC-76C9-8E88-5B57-51EC33A65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29F06-FA7E-1C4F-8C9F-725259AE7664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225DC1-404A-2F83-F28B-3F213A85B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68C67-4997-D537-8B24-8A220933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56D44-E1AD-3B16-7DFF-B28D8FC80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DB8AF-846B-709B-7E83-6EED84F02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W3C (World Wide Web Consortium):</a:t>
            </a:r>
          </a:p>
          <a:p>
            <a:pPr lvl="1"/>
            <a:r>
              <a:rPr lang="en-US" dirty="0"/>
              <a:t>Oversees ~40 different standards</a:t>
            </a:r>
          </a:p>
          <a:p>
            <a:pPr lvl="1"/>
            <a:r>
              <a:rPr lang="en-US" dirty="0"/>
              <a:t>CSS, DOM, HTML, SVG, XML, …</a:t>
            </a:r>
          </a:p>
          <a:p>
            <a:pPr lvl="1"/>
            <a:r>
              <a:rPr lang="en-US" dirty="0"/>
              <a:t>All modern rendering engines comply</a:t>
            </a:r>
          </a:p>
          <a:p>
            <a:r>
              <a:rPr lang="en-US" dirty="0"/>
              <a:t>ECMA International:</a:t>
            </a:r>
          </a:p>
          <a:p>
            <a:pPr lvl="1"/>
            <a:r>
              <a:rPr lang="en-US" dirty="0"/>
              <a:t>JavaScript standards (ECMAScript) ECMA-262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B12D3-AC27-5145-D79C-607BAD279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86CD8-5D43-694C-B516-421CEAA3C62E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32B3E-6E9E-5C2C-527D-CC971560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E25FF-EEC3-8E5D-0958-4B4FC957D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7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30B3428-0372-948B-9A4B-D9C95B2B60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Browser Tools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9EF2E1-9E3E-5DD6-2204-799986390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BFB49-5609-4440-BD3C-EB7B2974A1A0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5BBF8E-7393-9A4C-951A-1D0408E5A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F4EA3-0AF0-E9AE-585E-B6189240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98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ADE4B-CEEE-D004-603D-C8C8A268B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Chrome </a:t>
            </a:r>
            <a:r>
              <a:rPr lang="en-US" dirty="0" err="1"/>
              <a:t>DevTools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0EB37-D202-C047-69D8-BEBBB7BEF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Access: Shift-Ctrl-I (Windows/Linux) or Option-</a:t>
            </a:r>
            <a:r>
              <a:rPr lang="en-US" dirty="0" err="1"/>
              <a:t>Cmd</a:t>
            </a:r>
            <a:r>
              <a:rPr lang="en-US" dirty="0"/>
              <a:t>-I (Mac)</a:t>
            </a:r>
          </a:p>
          <a:p>
            <a:pPr lvl="1"/>
            <a:r>
              <a:rPr lang="en-US" dirty="0"/>
              <a:t>Or: More Tools → Developer Tools</a:t>
            </a:r>
          </a:p>
          <a:p>
            <a:r>
              <a:rPr lang="en-US" dirty="0"/>
              <a:t>Also Available</a:t>
            </a:r>
          </a:p>
          <a:p>
            <a:pPr lvl="1"/>
            <a:r>
              <a:rPr lang="en-US" dirty="0"/>
              <a:t>View Page Source - Right-click (or Ctrl-click on Mac) on any page</a:t>
            </a:r>
          </a:p>
          <a:p>
            <a:pPr lvl="1"/>
            <a:r>
              <a:rPr lang="en-US" dirty="0"/>
              <a:t>One benefit: Learn from others' HTML/CSS/JavaScript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A9AAC-EA80-D86F-05E4-98E9936A8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E4BF8-61FB-F647-8A68-8EB02AC6F19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65D8A-7507-666A-9A37-CCE410607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0A1C4-8FD5-4A05-C567-E0C1E9691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5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13878-DF26-24A5-83D5-6B97AC9EB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Elements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80321-4705-9F46-2947-3FF9EE39F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Explore HTML and CSS for the page</a:t>
            </a:r>
          </a:p>
          <a:p>
            <a:r>
              <a:rPr lang="en-US" dirty="0"/>
              <a:t>Hover over page elements to see their HTML/CSS</a:t>
            </a:r>
          </a:p>
          <a:p>
            <a:r>
              <a:rPr lang="en-US" dirty="0"/>
              <a:t>Hover over HTML in </a:t>
            </a:r>
            <a:r>
              <a:rPr lang="en-US" dirty="0" err="1"/>
              <a:t>DevTools</a:t>
            </a:r>
            <a:r>
              <a:rPr lang="en-US" dirty="0"/>
              <a:t> to highlight on page</a:t>
            </a:r>
          </a:p>
          <a:p>
            <a:r>
              <a:rPr lang="en-US" dirty="0"/>
              <a:t>Edit CSS live and see effects immediately</a:t>
            </a:r>
          </a:p>
          <a:p>
            <a:r>
              <a:rPr lang="en-US" dirty="0"/>
              <a:t>Perfect for debugging layout issues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E8935-3E99-5524-B461-5FCB757E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E4634-CDD8-4C48-AE89-7FA3D70AC718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12488-4570-736A-5B6A-09D53B46E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3F14F-6C93-52EE-5D6B-CEDE1FE67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990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952EC-5FB0-970D-D280-D19C24D84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FE3198-D261-BE0A-C104-456DC57C68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46787" y="1600200"/>
            <a:ext cx="6698425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ABC4D5-1C7D-9514-1623-AACE26097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B9516-1DEA-0A45-8A1A-065B435C7AEE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743437-651F-2E34-A1C8-A9C5FD6A5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B85F1-D3EF-580D-4233-049DC5642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3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A333E-AE29-7701-14E1-1A5F434EC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38E46-8E34-C4D4-C6C8-0D05DBE6A5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By the end of this chapter, you'll be able to:</a:t>
            </a:r>
          </a:p>
          <a:p>
            <a:pPr lvl="1"/>
            <a:r>
              <a:rPr lang="en-US" dirty="0"/>
              <a:t>Interact with and understand request/response cycles</a:t>
            </a:r>
          </a:p>
          <a:p>
            <a:pPr lvl="1"/>
            <a:r>
              <a:rPr lang="en-US" dirty="0"/>
              <a:t>Debug web applications using browser tools</a:t>
            </a:r>
          </a:p>
          <a:p>
            <a:pPr lvl="1"/>
            <a:r>
              <a:rPr lang="en-US" dirty="0"/>
              <a:t>Interpret protocols for client-server communication</a:t>
            </a:r>
          </a:p>
          <a:p>
            <a:pPr lvl="1"/>
            <a:r>
              <a:rPr lang="en-US" dirty="0"/>
              <a:t>Deal with accepted and error codes from servers</a:t>
            </a:r>
          </a:p>
          <a:p>
            <a:pPr lvl="1"/>
            <a:r>
              <a:rPr lang="en-US" dirty="0"/>
              <a:t>Create RESTful resources for scalability and caching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9105F-6FC8-94AE-F42E-127946D6E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DC793-D1C8-1C4E-ABD4-4FA271D31997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D6D27-133D-AE40-BE08-DA7662914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95821-F957-56C3-44AA-FABC66C73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15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55ED1-6530-04EC-F9C1-9DDD0FCC6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Console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2F89-D5FF-7035-C30F-2F381526F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Critical for JavaScript debugging</a:t>
            </a:r>
          </a:p>
          <a:p>
            <a:pPr lvl="1"/>
            <a:r>
              <a:rPr lang="en-US" dirty="0"/>
              <a:t>JavaScript errors appear here</a:t>
            </a:r>
          </a:p>
          <a:p>
            <a:pPr lvl="1"/>
            <a:r>
              <a:rPr lang="en-US" dirty="0"/>
              <a:t>Type and execute JavaScript directly</a:t>
            </a:r>
          </a:p>
          <a:p>
            <a:pPr lvl="1"/>
            <a:r>
              <a:rPr lang="en-US" dirty="0"/>
              <a:t>See results immediately</a:t>
            </a:r>
          </a:p>
          <a:p>
            <a:pPr lvl="1"/>
            <a:r>
              <a:rPr lang="en-US" dirty="0"/>
              <a:t>Test code snippets without modifying files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console.log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("Hello, world!");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81484-F243-6928-25F6-BC3936663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38309-11FE-294F-841F-DE52046FDAB6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7104C-6091-B76D-8C56-44B0F2A99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B8065-657A-9583-4BB4-356663B9C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9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BE2CA-E66C-DFE5-AA75-65C0B7D79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71E839-D34E-75C3-2EDF-1813A9351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9833" y="1600200"/>
            <a:ext cx="6652334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2DD628-34E3-2FD1-8567-C2733B86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40062-6673-0643-84A3-4C6338564F36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F28EEF-96F3-E2D2-8132-5A2C64BC0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24894-BFC0-DA6B-53A6-A5ECC98A6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4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D0321-2958-C0B4-3189-FD7309ED3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Sources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525CE-8633-9466-000C-4DD512D4D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Shows various data source locations</a:t>
            </a:r>
          </a:p>
          <a:p>
            <a:r>
              <a:rPr lang="en-US" dirty="0"/>
              <a:t>View all files loaded by the page</a:t>
            </a:r>
          </a:p>
          <a:p>
            <a:r>
              <a:rPr lang="en-US" dirty="0"/>
              <a:t>Set breakpoints for debugging</a:t>
            </a:r>
          </a:p>
          <a:p>
            <a:r>
              <a:rPr lang="en-US" dirty="0"/>
              <a:t>Step through JavaScript execution</a:t>
            </a:r>
          </a:p>
          <a:p>
            <a:r>
              <a:rPr lang="en-US" dirty="0"/>
              <a:t>Add your own sources for testing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AF8EBC-0E0A-7A67-43F9-67270DC2A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928F-B6B1-3642-AC8C-5B64C6FAA18D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C097B-B6C7-C7CC-873A-C60946185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95206-74FC-9D90-EFE0-FC8C72E35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80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59EF-68AD-8F0F-49D3-3AE9F68F9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E7BC61-DABF-AFAD-6BAE-68C9717C55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6547" y="1600200"/>
            <a:ext cx="6698905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E2630A-076C-8A1D-8C9A-2F086FEB3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2EA79-4579-384C-ADF0-173D775FA338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E9AF2E-8FF7-4D7C-AB75-CD40279F9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5799E-754F-EAC2-E4EB-8091559A5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2BFAF-FB2D-38B1-32CD-99271495A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BE1A1-DA9F-08EF-C935-61EC58AEC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Find performance bottlenecks</a:t>
            </a:r>
          </a:p>
          <a:p>
            <a:pPr lvl="1"/>
            <a:r>
              <a:rPr lang="en-US" dirty="0"/>
              <a:t>Shows where data was loaded from</a:t>
            </a:r>
          </a:p>
          <a:p>
            <a:pPr lvl="1"/>
            <a:r>
              <a:rPr lang="en-US" dirty="0"/>
              <a:t>How long each request took</a:t>
            </a:r>
          </a:p>
          <a:p>
            <a:pPr lvl="1"/>
            <a:r>
              <a:rPr lang="en-US" dirty="0"/>
              <a:t>Identifies network latency issues</a:t>
            </a:r>
          </a:p>
          <a:p>
            <a:pPr lvl="1"/>
            <a:r>
              <a:rPr lang="en-US" dirty="0"/>
              <a:t>Helps determine what to cache</a:t>
            </a:r>
          </a:p>
          <a:p>
            <a:pPr lvl="1"/>
            <a:r>
              <a:rPr lang="en-US" dirty="0"/>
              <a:t>Essential for optimization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F9D99-9147-9CB2-B2AB-2F5A35036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8B547-3EDC-3D48-97A2-C3E840E1BD3E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B59BD-9EEF-D662-3E29-327A20F12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E0EC8-984B-E4EC-88D1-CA74D166B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34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39039-230F-63CA-C17D-97CB8F7A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FE678B-2A63-AF4B-38E3-188B957E5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3126" y="1600200"/>
            <a:ext cx="6385748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06DF6E-C1F3-2649-9EAF-E3C180BC3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45D0E-0CA4-7A4D-B1D9-CA68686ECE0A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02D0-9DD8-69B6-8100-2228D1704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E0987-8504-1688-FD15-099763142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7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8747D-0166-8D89-F4BD-09E38146F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Performance &amp; Application Tabs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A9CE2-E0A4-F70D-47B2-31F379D75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Performance Tab</a:t>
            </a:r>
          </a:p>
          <a:p>
            <a:pPr lvl="1"/>
            <a:r>
              <a:rPr lang="en-US" dirty="0"/>
              <a:t>CPU/GPU/memory usage</a:t>
            </a:r>
          </a:p>
          <a:p>
            <a:pPr lvl="1"/>
            <a:r>
              <a:rPr lang="en-US" dirty="0"/>
              <a:t>Rendering performance metrics</a:t>
            </a:r>
          </a:p>
          <a:p>
            <a:pPr lvl="1"/>
            <a:r>
              <a:rPr lang="en-US" dirty="0"/>
              <a:t>Frame rate analysis</a:t>
            </a:r>
          </a:p>
          <a:p>
            <a:r>
              <a:rPr lang="en-US" dirty="0"/>
              <a:t>Application Tab</a:t>
            </a:r>
          </a:p>
          <a:p>
            <a:pPr lvl="1"/>
            <a:r>
              <a:rPr lang="en-US" dirty="0"/>
              <a:t>Local and session storage</a:t>
            </a:r>
          </a:p>
          <a:p>
            <a:pPr lvl="1"/>
            <a:r>
              <a:rPr lang="en-US" dirty="0"/>
              <a:t>Web application databases</a:t>
            </a:r>
          </a:p>
          <a:p>
            <a:pPr lvl="1"/>
            <a:r>
              <a:rPr lang="en-US" dirty="0"/>
              <a:t>Background services and workers</a:t>
            </a:r>
          </a:p>
          <a:p>
            <a:pPr lvl="1"/>
            <a:r>
              <a:rPr lang="en-US" dirty="0"/>
              <a:t>Cache inspection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A876D-BE28-6733-26C4-B7EFCB81B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709F9-8397-534E-B9BF-3AEE7E368594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15497-6098-5454-0176-BA3FA565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443AC-8CF3-8991-AE7D-85100DD8E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23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D1ED-5D5C-56BB-45B6-10367B315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1B98D6-8950-66D2-CF01-47DA50358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4812" y="1600200"/>
            <a:ext cx="6362376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F51AA0-F331-0CC1-7D9E-F362781B4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EC3EB-FAED-8B47-862B-86D17D03F58C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6D2826-B2AE-C8FD-C291-D26FECEA5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D8F83-801F-504C-B2D9-ACDCD67FA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6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5085-E0DE-2D26-EB32-3E2119C0B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538009-B695-E038-D345-0E594580D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9805" y="1600200"/>
            <a:ext cx="6412390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0CA019-8F66-3437-2252-7C00F9EAF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E05C4-C3B4-6E4C-ABE7-1A60A7D35508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0FECEC-F665-2C31-2F27-FB8221EAF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90DA5-5FD7-BE4C-14CE-2C86576B4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55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EE684-8CFF-9572-C2D0-C4C0EB1BB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Security Tab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C5C8A-F348-66AD-26AC-2C37CE2F2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Check if connection is encrypted</a:t>
            </a:r>
          </a:p>
          <a:p>
            <a:r>
              <a:rPr lang="en-US" dirty="0"/>
              <a:t>Verify certificate trust</a:t>
            </a:r>
          </a:p>
          <a:p>
            <a:r>
              <a:rPr lang="en-US" dirty="0"/>
              <a:t>View certificate details</a:t>
            </a:r>
          </a:p>
          <a:p>
            <a:r>
              <a:rPr lang="en-US" dirty="0"/>
              <a:t>Identify security vulnerabilities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3D0B2-04CE-ACBF-02DE-7CF6BAA7E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AC39-68C4-354D-ABCD-388FABB35658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3C2DA-80AE-DA06-30A8-A2D8B5055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5AFCD-DB07-C2EE-92B9-F5C3DA53D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9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E368-1962-AE15-04E0-EFBDE695B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Terms and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E01B9-C78B-DA9D-9D88-71C31D5B7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Protocol - Rules for communication</a:t>
            </a:r>
          </a:p>
          <a:p>
            <a:r>
              <a:rPr lang="en-US" dirty="0"/>
              <a:t>Client/Server - Architecture pattern</a:t>
            </a:r>
          </a:p>
          <a:p>
            <a:r>
              <a:rPr lang="en-US" dirty="0"/>
              <a:t>Request/Response - Communication cycle</a:t>
            </a:r>
          </a:p>
          <a:p>
            <a:r>
              <a:rPr lang="en-US" dirty="0"/>
              <a:t>Methods/Verbs - HTTP actions (GET, POST, etc.)</a:t>
            </a:r>
          </a:p>
          <a:p>
            <a:r>
              <a:rPr lang="en-US" dirty="0"/>
              <a:t>Stateless Communication - Independent requests</a:t>
            </a:r>
          </a:p>
          <a:p>
            <a:r>
              <a:rPr lang="en-US" dirty="0"/>
              <a:t>REST - Representational State Transfer</a:t>
            </a:r>
          </a:p>
          <a:p>
            <a:r>
              <a:rPr lang="en-US" dirty="0"/>
              <a:t>CDNs - Content Distribution Networks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B0D4B-1C3B-63B7-1205-4233292B7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EE41B-8351-9048-8D23-571DF9EE4F9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8554A-B095-9BD2-F79B-F8DAB94C8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95422-4AA8-1220-6E88-CDE1AD929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93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09CEB-5399-3A3C-C4DB-1A80D794F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25D432-CC5C-CAE4-9D9D-E4590936FB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6101" y="1600200"/>
            <a:ext cx="6379797" cy="4525963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1BA536-66FF-3C91-447D-B49A20553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FE152-1558-6F44-8D86-21275255E280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879F00-4768-ECE9-D01A-E5282EED4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FFA95-C9A5-DE09-F759-73BA940F6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2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455EC3-F48E-95B1-4CCA-01769D9816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HTTP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62AC8F-D1D5-3156-8263-FAAFC11A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29957-49AE-C84C-95D4-709078C8284B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334ADF-D10E-35EB-2FB6-42F6A7173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BD134-74B7-1D09-16E4-CC1AB4604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5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C7221-66F7-41E0-2887-146758112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Hypertext Transfer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78BFC-8C61-FE44-B301-3E13C9D4B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Application-layer network protocol</a:t>
            </a:r>
          </a:p>
          <a:p>
            <a:r>
              <a:rPr lang="en-US" dirty="0"/>
              <a:t>Very flexible and powerful</a:t>
            </a:r>
          </a:p>
          <a:p>
            <a:r>
              <a:rPr lang="en-US" dirty="0"/>
              <a:t>Has subsumed many other protocols</a:t>
            </a:r>
          </a:p>
          <a:p>
            <a:r>
              <a:rPr lang="en-US" dirty="0"/>
              <a:t>Now in its third version</a:t>
            </a:r>
          </a:p>
          <a:p>
            <a:r>
              <a:rPr lang="en-US" dirty="0"/>
              <a:t>Core concepts remain unchanged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8C32E-0837-3D1A-E506-87210AFDE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9FEAD-10AD-C94C-98CA-D63819F9E2A1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2ACC-EC07-CF78-A14A-7FA3823D3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833FE-EC37-2346-E331-D6229453E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7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24D0-D873-3801-33BF-3445246EC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Understanding Protocols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E1ACD-7D91-77A3-3952-9D6AE2026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Like diplomatic protocol officers who know acceptable communication for each country…</a:t>
            </a:r>
          </a:p>
          <a:p>
            <a:r>
              <a:rPr lang="en-US" dirty="0"/>
              <a:t>Computers need protocol specifications to communicate effectively.</a:t>
            </a:r>
          </a:p>
          <a:p>
            <a:r>
              <a:rPr lang="en-US" dirty="0"/>
              <a:t>HTTP Specification:</a:t>
            </a:r>
          </a:p>
          <a:p>
            <a:pPr lvl="1"/>
            <a:r>
              <a:rPr lang="en-US" dirty="0"/>
              <a:t>Defined in RFCs (Request For Comments)</a:t>
            </a:r>
          </a:p>
          <a:p>
            <a:pPr lvl="1"/>
            <a:r>
              <a:rPr lang="en-US" dirty="0"/>
              <a:t>Major way protocols are codified on the internet</a:t>
            </a:r>
          </a:p>
          <a:p>
            <a:pPr lvl="1"/>
            <a:r>
              <a:rPr lang="en-US" dirty="0"/>
              <a:t>HTTP/1.1: RFC 2616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25574-0C3C-4812-DDE3-48660808C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9DC05-FB44-0848-BCE0-F27F9C3B65D8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63F60-5EA4-7987-168E-3CBD9447D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43B22-C2C7-7003-AD1E-83AC789BB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38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9C48D-E3E2-C3FC-985B-142DFC370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Versions of HTTP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D79CD-C289-74D9-43A3-8B426279A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HTTP/1.1 - Text transfer, independent requests</a:t>
            </a:r>
          </a:p>
          <a:p>
            <a:r>
              <a:rPr lang="en-US" dirty="0"/>
              <a:t>HTTP/2 - Pipelining, server push</a:t>
            </a:r>
          </a:p>
          <a:p>
            <a:r>
              <a:rPr lang="en-US" dirty="0"/>
              <a:t>HTTP/3 - QUIC protocol, faster</a:t>
            </a:r>
          </a:p>
          <a:p>
            <a:r>
              <a:rPr lang="en-US" dirty="0"/>
              <a:t>Methods, status codes, and most headers remain the same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7DF4F-154B-6F0F-D50B-BB5AEAB9D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C5E11-FC21-AD46-B9D3-5283B3CAB870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7269A-2D3C-80E9-598F-4346689B7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FF0A3-FA76-C83F-E168-D4122FAF8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801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9C1D4-BE70-AF4D-C8E6-AE432E8FF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HTTP/1.1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11F8C-E1F1-CBA9-63E9-22B2A564A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Designed to transfer text documents</a:t>
            </a:r>
          </a:p>
          <a:p>
            <a:r>
              <a:rPr lang="en-US" dirty="0"/>
              <a:t>Each request/response cycle is independent</a:t>
            </a:r>
          </a:p>
          <a:p>
            <a:r>
              <a:rPr lang="en-US" dirty="0"/>
              <a:t>New cycle needed for each page element</a:t>
            </a:r>
          </a:p>
          <a:p>
            <a:r>
              <a:rPr lang="en-US" dirty="0"/>
              <a:t>TCP/IP connection overhead (three-way handshake)</a:t>
            </a:r>
          </a:p>
          <a:p>
            <a:r>
              <a:rPr lang="en-US" dirty="0"/>
              <a:t>Slows down pages with many resources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A30F7-8859-7816-F8EF-CB16418A4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EEAF6-231C-6B4C-A61D-D1DE72CFE56B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96ED0-74A4-A854-4FC5-EA791A2C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0232E-0236-0652-87C8-A36A0DB5F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0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0F304-AD5B-8527-42D5-E7AA2A97D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HTTP/2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542A4-2789-8D77-7F92-A7DD311EF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Key Improvements</a:t>
            </a:r>
          </a:p>
          <a:p>
            <a:pPr lvl="1"/>
            <a:r>
              <a:rPr lang="en-US" dirty="0"/>
              <a:t>Pipelining - Stay connected to fetch multiple elements</a:t>
            </a:r>
          </a:p>
          <a:p>
            <a:pPr lvl="1"/>
            <a:r>
              <a:rPr lang="en-US" dirty="0"/>
              <a:t>Server push - Server sends resources before client asks</a:t>
            </a:r>
          </a:p>
          <a:p>
            <a:pPr lvl="1"/>
            <a:r>
              <a:rPr lang="en-US" dirty="0"/>
              <a:t>Speeds up page loading significantly</a:t>
            </a:r>
          </a:p>
          <a:p>
            <a:r>
              <a:rPr lang="en-US" dirty="0"/>
              <a:t>Note: Not for sessions/authentication - that uses cookies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FA7996-5752-9744-9975-AC26AF31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4E6CF-4C2B-CE4E-B830-B8161538A6C6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4EF4E-0FAD-5BCD-A536-9C8C505E8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41C03-2BA0-AC2F-9CAD-61482A6AA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49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4B4F9-32E0-2057-A97D-F8D5DB9A6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HTTP/3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B77B8-AABC-57C7-32BF-9B1B8CC70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Changes transport from TCP to QUIC</a:t>
            </a:r>
          </a:p>
          <a:p>
            <a:r>
              <a:rPr lang="en-US" dirty="0"/>
              <a:t>QUIC layered on UDP (User Datagram Protocol)</a:t>
            </a:r>
          </a:p>
          <a:p>
            <a:r>
              <a:rPr lang="en-US" dirty="0"/>
              <a:t>Further increases web speed</a:t>
            </a:r>
          </a:p>
          <a:p>
            <a:r>
              <a:rPr lang="en-US" dirty="0"/>
              <a:t>Methods, status codes, headers unchanged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81B48-9C67-DAE5-6F1C-128E4325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6DD9D-83B4-934E-90C4-1D65FD1108EE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39B9A-506D-42A4-9992-3EAADD871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39363-A3D3-D338-BF93-CDEB7C72B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4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A973A80-16CB-8DDE-2C80-5FBCEF3E3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Requests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650CC2-EFD6-3DD8-1817-A4042A4D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2B8C8-CB05-D64A-8630-17B6C62C9992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7D8DB5-B7D6-D549-5877-27BB88C0C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55B462-0636-5088-B426-7924AA87B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66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111FF-1629-DAE7-AA20-63D4B71B3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D18C9-FDE8-2F6F-DBBF-677239449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All requests follow this form:</a:t>
            </a:r>
          </a:p>
          <a:p>
            <a:pPr marL="609569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&lt;method&gt; &lt;request-URI&gt; HTTP/&lt;version&gt;</a:t>
            </a:r>
          </a:p>
          <a:p>
            <a:r>
              <a:rPr lang="en-US" dirty="0"/>
              <a:t>Example:</a:t>
            </a:r>
          </a:p>
          <a:p>
            <a:pPr marL="609569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GET / HTTP/1.1</a:t>
            </a:r>
          </a:p>
          <a:p>
            <a:r>
              <a:rPr lang="en-US" dirty="0"/>
              <a:t>Followed by</a:t>
            </a:r>
          </a:p>
          <a:p>
            <a:pPr lvl="1"/>
            <a:r>
              <a:rPr lang="en-US" dirty="0"/>
              <a:t>Header lines (details about the request)</a:t>
            </a:r>
          </a:p>
          <a:p>
            <a:pPr lvl="1"/>
            <a:r>
              <a:rPr lang="en-US" dirty="0"/>
              <a:t>Blank line (CR+LF)</a:t>
            </a:r>
          </a:p>
          <a:p>
            <a:pPr lvl="1"/>
            <a:r>
              <a:rPr lang="en-US" dirty="0"/>
              <a:t>Body (optional)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E1C49-9D57-A975-E227-8EC1F76A2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FFCD-570F-6648-A175-697795FE1792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BCBE2-33F7-B4F0-356E-2768B619A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76741-03A9-7A64-AEEC-0EFDE8EFC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92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CC65277-8D04-3124-9C91-A56942F506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Little History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063E85-5A98-7804-18BD-37A14F8CD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AEF6E-3E83-A144-BCA8-6F88351FBA5D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71B0FD-6FBE-73F5-D81B-C47C5D150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6C696-67D7-7C2A-B5ED-282CF64E9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53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7C7F9-83A0-66FF-31D6-069493ADA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URIs and URLs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07320-1E9A-F4FA-5382-F1C418290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URI - Uniform Resource Identifier (general)</a:t>
            </a:r>
          </a:p>
          <a:p>
            <a:r>
              <a:rPr lang="en-US" dirty="0"/>
              <a:t>URL - Uniform Resource Locator (specific type of URI)</a:t>
            </a:r>
          </a:p>
          <a:p>
            <a:r>
              <a:rPr lang="en-US" dirty="0"/>
              <a:t>Resources may be actual files OR generated dynamically</a:t>
            </a:r>
          </a:p>
          <a:p>
            <a:r>
              <a:rPr lang="en-US" dirty="0"/>
              <a:t>Important for </a:t>
            </a:r>
            <a:r>
              <a:rPr lang="en-US" dirty="0" err="1"/>
              <a:t>ReSTful</a:t>
            </a:r>
            <a:r>
              <a:rPr lang="en-US" dirty="0"/>
              <a:t> architecture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54DC2-D697-39E4-5E0C-CD64FFA08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63B86-59E8-8841-B585-8688475D119F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8EADB-7541-2D1D-EB0B-463E736A2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E74BB-D424-A31D-E99E-0CDF208A1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43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61609-5A2C-1160-99BB-14C96014C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 Methods (Verbs)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2E595-1D51-4914-5CE4-EE28EFB8D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Note: Method names are in ALL CAPITALS</a:t>
            </a:r>
          </a:p>
          <a:p>
            <a:r>
              <a:rPr lang="en-US" dirty="0"/>
              <a:t>GET - Request a resource</a:t>
            </a:r>
          </a:p>
          <a:p>
            <a:r>
              <a:rPr lang="en-US" dirty="0"/>
              <a:t>HEAD - Request only headers</a:t>
            </a:r>
          </a:p>
          <a:p>
            <a:r>
              <a:rPr lang="en-US" dirty="0"/>
              <a:t>POST - Add a resource to collection</a:t>
            </a:r>
          </a:p>
          <a:p>
            <a:r>
              <a:rPr lang="en-US" dirty="0"/>
              <a:t>PUT - Replace/create a resource</a:t>
            </a:r>
          </a:p>
          <a:p>
            <a:r>
              <a:rPr lang="en-US" dirty="0"/>
              <a:t>PATCH - Modify parts of a resource</a:t>
            </a:r>
          </a:p>
          <a:p>
            <a:r>
              <a:rPr lang="en-US" dirty="0"/>
              <a:t>DELETE - Remove a resource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3603F-362C-CB34-2024-4A31FF409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B1E8-83D4-D34C-AB99-DB7313789CC0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A9CC7-30A6-7310-CCBF-AC596B405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3BC29-CF21-19D9-BC93-E6E26AA09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0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DCCEC-2585-6DEF-6964-5ADA9C176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Safe and Idempotent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318D0-749C-E68C-EEC3-6AC9F1B4A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Safe: resource is not modified on the server</a:t>
            </a:r>
          </a:p>
          <a:p>
            <a:r>
              <a:rPr lang="en-US" dirty="0"/>
              <a:t>Idempotent: same result no matter how many times it's called</a:t>
            </a:r>
          </a:p>
          <a:p>
            <a:r>
              <a:rPr lang="en-US" dirty="0"/>
              <a:t>Safe and Idempotent: GET, HEAD</a:t>
            </a:r>
          </a:p>
          <a:p>
            <a:r>
              <a:rPr lang="en-US" dirty="0"/>
              <a:t>Idempotent only: PUT, PATCH, DELETE</a:t>
            </a:r>
          </a:p>
          <a:p>
            <a:r>
              <a:rPr lang="en-US" dirty="0"/>
              <a:t>Neither: POST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03CFB-2266-620D-6E12-C56A0F29F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96056-E146-E445-8B25-05EB91F1C6E4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3439E-0EE5-BFCD-F1E3-C6A42959B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61C5E-E8B8-3583-325B-9EFAFC113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1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394A3-FEB2-18F1-4E8B-002F24211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96379-49AA-0F4C-968D-8BE3A6A32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Request a resource from the server</a:t>
            </a:r>
          </a:p>
          <a:p>
            <a:r>
              <a:rPr lang="en-US" dirty="0"/>
              <a:t>Properties</a:t>
            </a:r>
          </a:p>
          <a:p>
            <a:pPr lvl="1"/>
            <a:r>
              <a:rPr lang="en-US" dirty="0"/>
              <a:t>Safe - Resource not modified on server</a:t>
            </a:r>
          </a:p>
          <a:p>
            <a:pPr lvl="1"/>
            <a:r>
              <a:rPr lang="en-US" dirty="0"/>
              <a:t>Idempotent - Same result no matter how many times called</a:t>
            </a:r>
          </a:p>
          <a:p>
            <a:pPr lvl="1"/>
            <a:r>
              <a:rPr lang="en-US" dirty="0"/>
              <a:t>Perfect for caching</a:t>
            </a:r>
          </a:p>
          <a:p>
            <a:pPr lvl="1"/>
            <a:r>
              <a:rPr lang="en-US" dirty="0"/>
              <a:t>First response works for all subsequent requests</a:t>
            </a:r>
          </a:p>
          <a:p>
            <a:pPr lvl="1"/>
            <a:r>
              <a:rPr lang="en-US" dirty="0"/>
              <a:t>CDNs can respond on behalf of origin server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46A97-7C72-5EEB-A6CC-FE45696A9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1F48-7C7F-8B4E-9244-CC41C0B457A6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BE546-9E7E-10BC-85D3-E084B3463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EB59E-2EF5-1976-F3C5-61721B9F2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72E2-8B83-9607-94CD-0BAA7A452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HEAD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DF413-F6FF-1E93-14EE-67A073011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Request only the header, not the message body</a:t>
            </a:r>
          </a:p>
          <a:p>
            <a:r>
              <a:rPr lang="en-US" dirty="0"/>
              <a:t>Use Cases</a:t>
            </a:r>
          </a:p>
          <a:p>
            <a:pPr lvl="1"/>
            <a:r>
              <a:rPr lang="en-US" dirty="0"/>
              <a:t>Check if large resource has changed</a:t>
            </a:r>
          </a:p>
          <a:p>
            <a:pPr lvl="2"/>
            <a:r>
              <a:rPr lang="en-US" dirty="0"/>
              <a:t>Now usually use “if-modified-since”</a:t>
            </a:r>
          </a:p>
          <a:p>
            <a:pPr lvl="1"/>
            <a:r>
              <a:rPr lang="en-US" dirty="0"/>
              <a:t>Verify resource exists before downloading</a:t>
            </a:r>
          </a:p>
          <a:p>
            <a:pPr lvl="1"/>
            <a:r>
              <a:rPr lang="en-US" dirty="0"/>
              <a:t>Get metadata about a resource</a:t>
            </a:r>
          </a:p>
          <a:p>
            <a:r>
              <a:rPr lang="en-US" dirty="0"/>
              <a:t>Properties</a:t>
            </a:r>
          </a:p>
          <a:p>
            <a:pPr lvl="1"/>
            <a:r>
              <a:rPr lang="en-US" dirty="0"/>
              <a:t>Safe</a:t>
            </a:r>
          </a:p>
          <a:p>
            <a:pPr lvl="1"/>
            <a:r>
              <a:rPr lang="en-US" dirty="0"/>
              <a:t>Idempotent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F4F649-4077-ED82-EE05-17DE8607D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0562-9626-A64D-9457-AAF08F5A5E01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3A2A3-9ADA-FD0E-A48B-C05E6888A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FB5ED-E8A3-B6AC-89F6-820A51DC4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4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B6EE4-BA4C-179B-9BDA-F1C521907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POST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4F618-8A87-87E2-9889-3F6722F39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Add a resource to a collection</a:t>
            </a:r>
          </a:p>
          <a:p>
            <a:r>
              <a:rPr lang="en-US" dirty="0"/>
              <a:t>Characteristics:</a:t>
            </a:r>
          </a:p>
          <a:p>
            <a:pPr lvl="1"/>
            <a:r>
              <a:rPr lang="en-US" dirty="0"/>
              <a:t>Message body becomes child node of request URI</a:t>
            </a:r>
          </a:p>
          <a:p>
            <a:pPr lvl="1"/>
            <a:r>
              <a:rPr lang="en-US" dirty="0"/>
              <a:t>NOT safe (creates new resources)</a:t>
            </a:r>
          </a:p>
          <a:p>
            <a:pPr lvl="1"/>
            <a:r>
              <a:rPr lang="en-US" dirty="0"/>
              <a:t>NOT idempotent (multiple POSTs create multiple resources)</a:t>
            </a:r>
          </a:p>
          <a:p>
            <a:pPr lvl="1"/>
            <a:r>
              <a:rPr lang="en-US" dirty="0"/>
              <a:t>Should be used to create new resources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EECD4-AD82-01EB-7437-B8CDD7DFF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F7E7C-04E0-3842-8731-5F47871E65BB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D2846-05A7-EE30-461C-281F7A4ED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4D064-FDF6-A80D-7A73-A1BC16192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04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24A17-7119-4929-782F-BE05A68C0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PUT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BE603-50D4-25DD-DEFA-4A7A99D080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Modify or create a specific resource</a:t>
            </a:r>
          </a:p>
          <a:p>
            <a:r>
              <a:rPr lang="en-US" dirty="0"/>
              <a:t>Different from POST</a:t>
            </a:r>
          </a:p>
          <a:p>
            <a:pPr lvl="1"/>
            <a:r>
              <a:rPr lang="en-US" dirty="0"/>
              <a:t>POST: Request doesn't specify resource, appends</a:t>
            </a:r>
          </a:p>
          <a:p>
            <a:pPr lvl="1"/>
            <a:r>
              <a:rPr lang="en-US" dirty="0"/>
              <a:t>PUT: Specifies exact resource, replaces</a:t>
            </a:r>
          </a:p>
          <a:p>
            <a:pPr lvl="1"/>
            <a:r>
              <a:rPr lang="en-US" dirty="0"/>
              <a:t>Creates resource if it doesn't exist</a:t>
            </a:r>
          </a:p>
          <a:p>
            <a:r>
              <a:rPr lang="en-US" dirty="0"/>
              <a:t>Properties</a:t>
            </a:r>
          </a:p>
          <a:p>
            <a:pPr lvl="1"/>
            <a:r>
              <a:rPr lang="en-US" dirty="0"/>
              <a:t>NOT safe</a:t>
            </a:r>
          </a:p>
          <a:p>
            <a:pPr lvl="1"/>
            <a:r>
              <a:rPr lang="en-US" dirty="0"/>
              <a:t>Idempotent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343E7-02A3-6CC3-2578-90679AA1E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64468-953E-FE4E-8DD3-5E5A80C01F3B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10E9D-BA19-8C7B-BE8C-4803A17BA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A3DF0-0779-A60A-3218-96FEAA9EA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36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F8655-71A6-868B-29F2-35A89542C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PATCH and DELETE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DB96D-0FDE-FDB7-8CF0-DA7D0F349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11776"/>
            <a:ext cx="109728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PATCH</a:t>
            </a:r>
          </a:p>
          <a:p>
            <a:pPr lvl="1"/>
            <a:r>
              <a:rPr lang="en-US" dirty="0"/>
              <a:t>Modify existing resource</a:t>
            </a:r>
          </a:p>
          <a:p>
            <a:pPr lvl="1"/>
            <a:r>
              <a:rPr lang="en-US" dirty="0"/>
              <a:t>Usually only certain attributes</a:t>
            </a:r>
          </a:p>
          <a:p>
            <a:pPr lvl="1"/>
            <a:r>
              <a:rPr lang="en-US" dirty="0"/>
              <a:t>Doesn't replace entire resource</a:t>
            </a:r>
          </a:p>
          <a:p>
            <a:pPr lvl="1"/>
            <a:r>
              <a:rPr lang="en-US" dirty="0"/>
              <a:t>Idempotent</a:t>
            </a:r>
          </a:p>
          <a:p>
            <a:r>
              <a:rPr lang="en-US" dirty="0"/>
              <a:t>DELETE</a:t>
            </a:r>
          </a:p>
          <a:p>
            <a:pPr lvl="1"/>
            <a:r>
              <a:rPr lang="en-US" dirty="0"/>
              <a:t>Remove the specified resource</a:t>
            </a:r>
          </a:p>
          <a:p>
            <a:pPr lvl="1"/>
            <a:r>
              <a:rPr lang="en-US" dirty="0"/>
              <a:t>Idempotent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91035-7D5F-0690-4F0F-A25D03D79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A4506-15BE-D849-BCA1-B0C480E48467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5D2CF-2DC0-8C11-A4CB-50EB1F5E3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4202E-B769-90B0-2AC1-A27174E13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0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2208-C79C-65F3-9F85-EC45CAEE9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Rails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F5837-CF0D-8B6F-0ADE-E00BD2220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76195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rails new Todos --minimal</a:t>
            </a:r>
          </a:p>
          <a:p>
            <a:pPr marL="76195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cd Todos</a:t>
            </a:r>
          </a:p>
          <a:p>
            <a:pPr marL="76195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rails generate scaffold Item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what:string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when:date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76195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rails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db:migrate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/>
              <a:t>Rails differentiates actions based on methods and URIs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B7474-2668-4A02-9DD4-32AB3FC0D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A9FDB-392D-C549-9137-6393972D5DA2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24445-04DE-541F-55F8-68E27773F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5E13F-C428-6A27-4ED3-22F8159F2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71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D654C3-E415-617D-D9EF-53882E626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061E5-889E-A3D7-20EC-88EF2170E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$ rails routes</a:t>
            </a:r>
          </a:p>
          <a:p>
            <a:r>
              <a:rPr lang="en-US" dirty="0"/>
              <a:t>Prefix     Verb   URI Pattern         </a:t>
            </a:r>
            <a:r>
              <a:rPr lang="en-US" dirty="0" err="1"/>
              <a:t>Controller#Action</a:t>
            </a:r>
            <a:endParaRPr lang="en-US" dirty="0"/>
          </a:p>
          <a:p>
            <a:r>
              <a:rPr lang="en-US" dirty="0"/>
              <a:t>items      GET    /items(.:format)    </a:t>
            </a:r>
            <a:r>
              <a:rPr lang="en-US" dirty="0" err="1"/>
              <a:t>items#index</a:t>
            </a:r>
            <a:endParaRPr lang="en-US" dirty="0"/>
          </a:p>
          <a:p>
            <a:r>
              <a:rPr lang="en-US" dirty="0"/>
              <a:t>           POST   /items(.:format)    </a:t>
            </a:r>
            <a:r>
              <a:rPr lang="en-US" dirty="0" err="1"/>
              <a:t>items#create</a:t>
            </a:r>
            <a:endParaRPr lang="en-US" dirty="0"/>
          </a:p>
          <a:p>
            <a:r>
              <a:rPr lang="en-US" dirty="0" err="1"/>
              <a:t>new_item</a:t>
            </a:r>
            <a:r>
              <a:rPr lang="en-US" dirty="0"/>
              <a:t>   GET    /items/new(.:format) </a:t>
            </a:r>
            <a:r>
              <a:rPr lang="en-US" dirty="0" err="1"/>
              <a:t>items#new</a:t>
            </a:r>
            <a:endParaRPr lang="en-US" dirty="0"/>
          </a:p>
          <a:p>
            <a:r>
              <a:rPr lang="en-US" dirty="0" err="1"/>
              <a:t>edit_item</a:t>
            </a:r>
            <a:r>
              <a:rPr lang="en-US" dirty="0"/>
              <a:t>  GET    /items/:id/edit(.:format) </a:t>
            </a:r>
            <a:r>
              <a:rPr lang="en-US" dirty="0" err="1"/>
              <a:t>items#edit</a:t>
            </a:r>
            <a:endParaRPr lang="en-US" dirty="0"/>
          </a:p>
          <a:p>
            <a:r>
              <a:rPr lang="en-US" dirty="0"/>
              <a:t>item       GET    /items/:id(.:format) </a:t>
            </a:r>
            <a:r>
              <a:rPr lang="en-US" dirty="0" err="1"/>
              <a:t>items#show</a:t>
            </a:r>
            <a:endParaRPr lang="en-US" dirty="0"/>
          </a:p>
          <a:p>
            <a:r>
              <a:rPr lang="en-US" dirty="0"/>
              <a:t>           PATCH  /items/:id(.:format) </a:t>
            </a:r>
            <a:r>
              <a:rPr lang="en-US" dirty="0" err="1"/>
              <a:t>items#update</a:t>
            </a:r>
            <a:endParaRPr lang="en-US" dirty="0"/>
          </a:p>
          <a:p>
            <a:r>
              <a:rPr lang="en-US" dirty="0"/>
              <a:t>           PUT    /items/:id(.:format) </a:t>
            </a:r>
            <a:r>
              <a:rPr lang="en-US" dirty="0" err="1"/>
              <a:t>items#update</a:t>
            </a:r>
            <a:endParaRPr lang="en-US" dirty="0"/>
          </a:p>
          <a:p>
            <a:r>
              <a:rPr lang="en-US" dirty="0"/>
              <a:t>           DELETE /items/:id(.:format) </a:t>
            </a:r>
            <a:r>
              <a:rPr lang="en-US" dirty="0" err="1"/>
              <a:t>items#destroy</a:t>
            </a:r>
            <a:endParaRPr lang="en-US" dirty="0"/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980F7-3304-9647-89A4-D98286D74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49C1B-0505-2B40-9FED-9306744E26D6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439B02-F15C-ACF4-314E-45DDC880F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1987A3-FA3C-FA23-3DAA-24C2ADD06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89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4D0A-6D16-BAF5-B7D2-B93785E47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4EC03-9757-FDD8-53CD-FB13A78A6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Conseil </a:t>
            </a:r>
            <a:r>
              <a:rPr lang="en-US" dirty="0" err="1"/>
              <a:t>Européen</a:t>
            </a:r>
            <a:r>
              <a:rPr lang="en-US" dirty="0"/>
              <a:t> pour la Recherche </a:t>
            </a:r>
            <a:r>
              <a:rPr lang="en-US" dirty="0" err="1"/>
              <a:t>Nucléaire</a:t>
            </a:r>
            <a:endParaRPr lang="en-US" dirty="0"/>
          </a:p>
          <a:p>
            <a:pPr lvl="1"/>
            <a:r>
              <a:rPr lang="en-US" dirty="0"/>
              <a:t>1983: The discovery of W and Z bosons</a:t>
            </a:r>
          </a:p>
          <a:p>
            <a:pPr lvl="1"/>
            <a:r>
              <a:rPr lang="en-US" dirty="0"/>
              <a:t>1989: The determination of the number of light neutrino families</a:t>
            </a:r>
          </a:p>
          <a:p>
            <a:pPr lvl="1"/>
            <a:r>
              <a:rPr lang="en-US" dirty="0"/>
              <a:t>1999: The discovery of direct charge conjugation parity symmetry violation</a:t>
            </a:r>
          </a:p>
          <a:p>
            <a:pPr lvl="1"/>
            <a:r>
              <a:rPr lang="en-US" dirty="0"/>
              <a:t>2000: Discovered a new state of matter, the Quark Gluon Plasm</a:t>
            </a:r>
          </a:p>
          <a:p>
            <a:pPr lvl="1"/>
            <a:r>
              <a:rPr lang="en-US" dirty="0"/>
              <a:t>2012: A boson with mass around 125 GeV/c2 consistent with the long-sought Higgs boson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7974E-5ABC-5DF1-458B-651326AAD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E2FC5-27E2-B149-A1D7-C08C7FCF448C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25E7A-1AFF-EEDD-793C-65D3B1163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61470-1DBB-EA22-0F17-E6138EA70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9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F2805AE-1DEF-94D8-D927-FBCE69770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Request Headers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A9532B-80C9-3BC8-9428-05E39543F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AFA41-481F-F746-B7D4-E236E255E26E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393AA-1020-91F5-0DD9-0402D610E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BE3657-2B3B-4387-F6D6-A08E845E8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8103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DCBDD7-FD82-2B2F-D4D3-758454EDD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Accept Header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0AF3B5-CA91-F653-313F-F2D08F002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Describes what the client can accept (MIME types)</a:t>
            </a:r>
          </a:p>
          <a:p>
            <a:pPr marL="0" indent="0">
              <a:buNone/>
            </a:pP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Accept: text/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html,application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xhtml+xml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application/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xml;q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=0.9,image/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avif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image/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webp,image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en-US" sz="3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apng</a:t>
            </a:r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,*/*;q=0.8</a:t>
            </a:r>
          </a:p>
          <a:p>
            <a:r>
              <a:rPr lang="en-US" dirty="0"/>
              <a:t>Comma-separated MIME types</a:t>
            </a:r>
          </a:p>
          <a:p>
            <a:pPr lvl="1"/>
            <a:r>
              <a:rPr lang="en-US" dirty="0"/>
              <a:t>q= parameter: quality/preference (0-1)</a:t>
            </a:r>
          </a:p>
          <a:p>
            <a:pPr lvl="1"/>
            <a:r>
              <a:rPr lang="en-US" dirty="0"/>
              <a:t>If q not specified, defaults to 1</a:t>
            </a:r>
          </a:p>
          <a:p>
            <a:pPr lvl="1"/>
            <a:r>
              <a:rPr lang="en-US" dirty="0"/>
              <a:t>*/* means willing to accept any type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3169BD-0AE1-7C4F-DF6D-B11228B42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2F6F3-274C-D944-A7FA-DBFB45AAEDEF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B6614F-B5A5-0B7E-8C57-40EC686DF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09D12-B66B-BFE6-E7C4-0C037662A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B77CD-849A-2F8B-B8DF-15445E5D6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MIME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92838-51CC-BBFA-C1DE-EF00935F3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Multipurpose Internet Mail Extensions</a:t>
            </a:r>
          </a:p>
          <a:p>
            <a:r>
              <a:rPr lang="en-US" dirty="0"/>
              <a:t>Format: type/subtype</a:t>
            </a:r>
          </a:p>
          <a:p>
            <a:r>
              <a:rPr lang="en-US" dirty="0"/>
              <a:t>text/html - HTML documents</a:t>
            </a:r>
          </a:p>
          <a:p>
            <a:r>
              <a:rPr lang="en-US" dirty="0"/>
              <a:t>image/jpeg, image/</a:t>
            </a:r>
            <a:r>
              <a:rPr lang="en-US" dirty="0" err="1"/>
              <a:t>png</a:t>
            </a:r>
            <a:r>
              <a:rPr lang="en-US" dirty="0"/>
              <a:t>, image/gif - Images</a:t>
            </a:r>
          </a:p>
          <a:p>
            <a:r>
              <a:rPr lang="en-US" dirty="0"/>
              <a:t>video/mpeg - Videos</a:t>
            </a:r>
          </a:p>
          <a:p>
            <a:r>
              <a:rPr lang="en-US" dirty="0"/>
              <a:t>audio/mp3 - Audio</a:t>
            </a:r>
          </a:p>
          <a:p>
            <a:r>
              <a:rPr lang="en-US" dirty="0"/>
              <a:t>application/</a:t>
            </a:r>
            <a:r>
              <a:rPr lang="en-US" dirty="0" err="1"/>
              <a:t>javascript</a:t>
            </a:r>
            <a:r>
              <a:rPr lang="en-US" dirty="0"/>
              <a:t> - JavaScript</a:t>
            </a:r>
          </a:p>
          <a:p>
            <a:r>
              <a:rPr lang="en-US" dirty="0"/>
              <a:t>application/pdf - PDF documents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F4C7C-6E4D-F837-2852-42291E2B7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89F30-E4F0-1D49-832D-34F1B2253FBB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817D5-E746-2F71-6016-6B5BB197E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AE9D8-71DE-4766-395D-C68399974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39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86987-F2CA-462B-9F06-65A8B05FF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Vendor-Specific MIME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15C19-A020-4E47-C382-81DC54192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application/</a:t>
            </a:r>
            <a:r>
              <a:rPr lang="en-US" dirty="0" err="1"/>
              <a:t>vnd.ms</a:t>
            </a:r>
            <a:r>
              <a:rPr lang="en-US" dirty="0"/>
              <a:t>-excel - Excel files</a:t>
            </a:r>
          </a:p>
          <a:p>
            <a:pPr lvl="1"/>
            <a:r>
              <a:rPr lang="en-US" dirty="0"/>
              <a:t>"</a:t>
            </a:r>
            <a:r>
              <a:rPr lang="en-US" dirty="0" err="1"/>
              <a:t>vnd</a:t>
            </a:r>
            <a:r>
              <a:rPr lang="en-US" dirty="0"/>
              <a:t>" stands for vendor-specific formats</a:t>
            </a:r>
          </a:p>
          <a:p>
            <a:r>
              <a:rPr lang="en-US" dirty="0"/>
              <a:t>application/octet-stream - Binary data</a:t>
            </a:r>
          </a:p>
          <a:p>
            <a:pPr lvl="1"/>
            <a:r>
              <a:rPr lang="en-US" dirty="0"/>
              <a:t>Leaves it to client to decide how to render</a:t>
            </a:r>
          </a:p>
          <a:p>
            <a:r>
              <a:rPr lang="en-US" dirty="0"/>
              <a:t>“x-” experimental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77B1C-8BBF-E0FD-1380-F6670EF2F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0F26F-385C-0549-BAE7-17DF487DA1F2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3EF37-9B42-E765-435B-FB6E348AD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CB1CB-4843-0629-A778-2A95C37E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7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BA0C8-D22F-CA77-D40C-414069E7F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Accept-Encoding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A4F35-FB9F-5F95-1FB5-3C75871A7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compression types can be accepted</a:t>
            </a:r>
          </a:p>
          <a:p>
            <a:pPr marL="0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Accept-Encoding: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gzip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deflate,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br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lvl="1"/>
            <a:r>
              <a:rPr lang="en-US" dirty="0" err="1"/>
              <a:t>gzip</a:t>
            </a:r>
            <a:r>
              <a:rPr lang="en-US" dirty="0"/>
              <a:t> - GNU zip compression</a:t>
            </a:r>
          </a:p>
          <a:p>
            <a:pPr lvl="1"/>
            <a:r>
              <a:rPr lang="en-US" dirty="0"/>
              <a:t>deflate - Deflate algorithm</a:t>
            </a:r>
          </a:p>
          <a:p>
            <a:pPr lvl="1"/>
            <a:r>
              <a:rPr lang="en-US" dirty="0" err="1"/>
              <a:t>br</a:t>
            </a:r>
            <a:r>
              <a:rPr lang="en-US" dirty="0"/>
              <a:t> - </a:t>
            </a:r>
            <a:r>
              <a:rPr lang="en-US" dirty="0" err="1"/>
              <a:t>Brotli</a:t>
            </a:r>
            <a:r>
              <a:rPr lang="en-US" dirty="0"/>
              <a:t> compression</a:t>
            </a:r>
          </a:p>
          <a:p>
            <a:r>
              <a:rPr lang="en-US" dirty="0"/>
              <a:t>Compression reduces bandwidth and speeds up page loads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EE045-54A8-51E8-30B5-B7B8FEAF4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D57C6-C5C4-B948-BA61-CB34471B5AB1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2A60D-496F-6F92-D5FA-F0A36C070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A39CD-EAF6-E6DD-4C78-38A78BF20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4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F9E50-6BCF-8549-0447-C88FFFB0D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Accept-Language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08813-EC7F-3A42-33D7-968C35A2C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Request results in specific language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Accept-Language: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en-US,en;q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=0.9</a:t>
            </a:r>
          </a:p>
          <a:p>
            <a:r>
              <a:rPr lang="en-US" dirty="0"/>
              <a:t>Many websites are multilingual</a:t>
            </a:r>
          </a:p>
          <a:p>
            <a:r>
              <a:rPr lang="en-US" dirty="0"/>
              <a:t>Return results based on client preference</a:t>
            </a:r>
          </a:p>
          <a:p>
            <a:r>
              <a:rPr lang="en-US" dirty="0" err="1"/>
              <a:t>en</a:t>
            </a:r>
            <a:r>
              <a:rPr lang="en-US" dirty="0"/>
              <a:t>-US = United States English</a:t>
            </a:r>
          </a:p>
          <a:p>
            <a:r>
              <a:rPr lang="en-US" dirty="0"/>
              <a:t>Can specify multiple with preferences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09DDA-CE2C-2F5F-079F-DCD4E2B09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06383-977C-C943-8511-3A90C53C8DBA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27A70-FD03-633C-7F9F-DBB0D400F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1BF2D-2E43-BC6E-1ABE-A65614C34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5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750AF-C4F3-DF2B-C7E2-FF9080A1A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Caching directives for the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50F5C-1AA8-2575-E0EB-19E7EDD38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Cache-Control: no-cache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Pragma: no-cache</a:t>
            </a:r>
          </a:p>
          <a:p>
            <a:r>
              <a:rPr lang="en-US" dirty="0"/>
              <a:t>no-cache - Fetch from origin, not intermediate caches</a:t>
            </a:r>
          </a:p>
          <a:p>
            <a:r>
              <a:rPr lang="en-US" dirty="0"/>
              <a:t>Many complex directives available</a:t>
            </a:r>
          </a:p>
          <a:p>
            <a:r>
              <a:rPr lang="en-US" dirty="0"/>
              <a:t>Control how responses are cached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AB4EF-AABA-3A7D-1BDD-59F4484BA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F6BFC-E57E-1E4C-B34A-2DD32597CD87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9C613-537D-A067-055B-78FDE8C6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0E262-244F-EBBD-07B3-B3403D950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95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E442C-6495-DA21-A1F2-F80A469A1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Connection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E459E-03A4-9088-09DD-5B231FC84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Control TCP/IP connection behavior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Connection: keep-alive</a:t>
            </a:r>
          </a:p>
          <a:p>
            <a:r>
              <a:rPr lang="en-US" dirty="0"/>
              <a:t>keep-alive - Keep connection open for multiple requests</a:t>
            </a:r>
          </a:p>
          <a:p>
            <a:r>
              <a:rPr lang="en-US" dirty="0"/>
              <a:t>Reduces time for subsequent requests</a:t>
            </a:r>
          </a:p>
          <a:p>
            <a:r>
              <a:rPr lang="en-US" dirty="0"/>
              <a:t>Required for HTTP/1.0</a:t>
            </a:r>
          </a:p>
          <a:p>
            <a:r>
              <a:rPr lang="en-US" dirty="0"/>
              <a:t>Default in HTTP/1.1 and beyond</a:t>
            </a:r>
          </a:p>
          <a:p>
            <a:r>
              <a:rPr lang="en-US" dirty="0"/>
              <a:t>Can specify close if no more requests are coming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E341F-D9AE-F034-C969-4401248DA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320E3-BE9C-7B47-B027-C747DD392766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3AF2F-0606-4751-B674-34E4A4F6B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AE947-5170-E055-BFEE-AE83A1773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30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856ED-7128-7687-108E-150DA01DF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Host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BA793-32CA-46CA-5F3C-5779AB34C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Required in HTTP/1.1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Host: localhost:3000</a:t>
            </a:r>
          </a:p>
          <a:p>
            <a:r>
              <a:rPr lang="en-US" dirty="0"/>
              <a:t>Why Required?</a:t>
            </a:r>
          </a:p>
          <a:p>
            <a:pPr lvl="1"/>
            <a:r>
              <a:rPr lang="en-US" dirty="0"/>
              <a:t>Single machine (IP address) can host many sites</a:t>
            </a:r>
          </a:p>
          <a:p>
            <a:pPr lvl="1"/>
            <a:r>
              <a:rPr lang="en-US" dirty="0"/>
              <a:t>Called virtual hosting</a:t>
            </a:r>
          </a:p>
          <a:p>
            <a:pPr lvl="1"/>
            <a:r>
              <a:rPr lang="en-US" dirty="0"/>
              <a:t>Client must declare which site it wants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BF779-B59F-ED18-CFA2-9E1C8F8AC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AA2D2-8F40-384B-ABC7-D442EAB89B73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72B6A-ABA1-BB8E-9C3D-97BCA01B0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08C710-5A19-A20C-07E3-0B41DA45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34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50CCF-8FB4-CE82-050E-72F8BFDE6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User-Agent Header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F31EA-12A2-0447-1391-6115CE5B0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Identifies who is apparently requesting the resource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User-Agent: Mozilla/5.0 (Macintosh; Intel Mac OS X 10_15_7)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AppleWebKit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/537.36 (KHTML, like Gecko) Chrome/108.0.0.0 Safari/537.36</a:t>
            </a:r>
          </a:p>
          <a:p>
            <a:r>
              <a:rPr lang="en-US" dirty="0"/>
              <a:t>Servers can give different results for different clients</a:t>
            </a:r>
          </a:p>
          <a:p>
            <a:r>
              <a:rPr lang="en-US" dirty="0"/>
              <a:t>Browser states compatibility with multiple engines</a:t>
            </a:r>
          </a:p>
          <a:p>
            <a:r>
              <a:rPr lang="en-US" dirty="0"/>
              <a:t>Requests can lie</a:t>
            </a:r>
          </a:p>
          <a:p>
            <a:r>
              <a:rPr lang="en-US" dirty="0"/>
              <a:t>Useful for analytics and compatibility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A3649-48DE-D9E5-CECD-9F9E60260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C7801-85A1-3843-9956-3C5A6DF78497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638FF-3088-9B4E-2B6E-9ADA8EBD2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E0A49-AB42-798D-9C4F-C3EB3B5D0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9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7513AD5-6BE8-C1DA-DAAB-7519F0EAE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42554" y="68263"/>
            <a:ext cx="6306892" cy="603885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7C9303-6C9B-8F44-9A8A-5A6287F58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5D735-19D0-3A48-8799-DDAE8867CC44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9DB447-4EB8-3FF3-61B6-833629AC2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164C1B-7A19-6BC8-5C55-E5A03BDBD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6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B807B-D97A-BACE-2396-BE2CCFBD1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X- Headers (Extensions)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5FEA2-7B81-C3A8-17CF-266B65A0B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Headers beginning with X- are extensions</a:t>
            </a:r>
          </a:p>
          <a:p>
            <a:pPr lvl="1"/>
            <a:r>
              <a:rPr lang="en-US" dirty="0"/>
              <a:t>Not (yet?) codified in HTTP protocol</a:t>
            </a:r>
          </a:p>
          <a:p>
            <a:pPr lvl="1"/>
            <a:r>
              <a:rPr lang="en-US" dirty="0"/>
              <a:t>Provide additional useful information</a:t>
            </a:r>
          </a:p>
          <a:p>
            <a:pPr lvl="1"/>
            <a:r>
              <a:rPr lang="en-US" dirty="0"/>
              <a:t>Used by both requests and responses</a:t>
            </a:r>
          </a:p>
          <a:p>
            <a:pPr lvl="1"/>
            <a:r>
              <a:rPr lang="en-US" dirty="0"/>
              <a:t>Can be application-specific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3FCC4-159D-0EF2-E08A-24BDA04A1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3228-E164-AB49-AED7-36FB7DFAD7F6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5B195-E1D8-4340-EBE9-A641EE66A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8E4BF-701D-FBE4-BF1F-96D7DC4C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64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DC365-B9EC-E101-707F-65D891597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Request Body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539B6-EA11-7F45-B607-5A94DAECA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- GET - Typically empty body</a:t>
            </a:r>
          </a:p>
          <a:p>
            <a:r>
              <a:rPr lang="en-US" dirty="0"/>
              <a:t>- POST/PUT - Contains resource information</a:t>
            </a:r>
          </a:p>
          <a:p>
            <a:r>
              <a:rPr lang="en-US" dirty="0"/>
              <a:t>Body May Contain</a:t>
            </a:r>
          </a:p>
          <a:p>
            <a:pPr lvl="1"/>
            <a:r>
              <a:rPr lang="en-US" dirty="0"/>
              <a:t>Key/value pairs from a form</a:t>
            </a:r>
          </a:p>
          <a:p>
            <a:pPr lvl="1"/>
            <a:r>
              <a:rPr lang="en-US" dirty="0"/>
              <a:t>JSON data</a:t>
            </a:r>
          </a:p>
          <a:p>
            <a:pPr lvl="1"/>
            <a:r>
              <a:rPr lang="en-US" dirty="0"/>
              <a:t>Files to be uploaded</a:t>
            </a:r>
          </a:p>
          <a:p>
            <a:pPr lvl="1"/>
            <a:r>
              <a:rPr lang="en-US" dirty="0"/>
              <a:t>Other structured data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AA164-BC88-8BCC-A6C8-536DDF8B7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CB660-41A7-AE44-963E-4F909D6D7C9E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568E0-FA0A-33FB-2F35-77113286C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FD9B6-440B-6471-3DFE-EC07B15FA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6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FCBB6CD-F357-8157-0357-B5BA063DC8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Response Headers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2E0662-44D2-6AD1-4FF6-3DD531B83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B5233-881F-9B4E-A961-435B9A7D18BA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7FA5F1-A6AE-64E3-71AE-64D78F2DB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1EC0D-7B0C-AA73-2079-E1D8FA027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57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FFFC2-DFC4-1A12-B3FE-9C8C63290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Anatomy of a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1E1B5-9DC7-1364-A9EE-F1F6F5138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Similar form to requests: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HTTP/&lt;version&gt; &lt;status code&gt; &lt;message&gt;</a:t>
            </a:r>
          </a:p>
          <a:p>
            <a:r>
              <a:rPr lang="en-US" dirty="0"/>
              <a:t>Example:</a:t>
            </a:r>
          </a:p>
          <a:p>
            <a:pPr marL="609569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HTTP/1.1 200 OK</a:t>
            </a:r>
          </a:p>
          <a:p>
            <a:r>
              <a:rPr lang="en-US" dirty="0"/>
              <a:t>Followed by:</a:t>
            </a:r>
          </a:p>
          <a:p>
            <a:r>
              <a:rPr lang="en-US" dirty="0"/>
              <a:t>- Header lines</a:t>
            </a:r>
          </a:p>
          <a:p>
            <a:r>
              <a:rPr lang="en-US" dirty="0"/>
              <a:t>- Blank line</a:t>
            </a:r>
          </a:p>
          <a:p>
            <a:r>
              <a:rPr lang="en-US" dirty="0"/>
              <a:t>- Body (the actual resource)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DB514-561E-EDE4-94D8-6ABDE1EFC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AC212-5D30-A040-913D-7764F65FA028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62715-20BC-8E2A-1B4F-9819ED388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E891C-AFEA-D5E7-CA01-E29837C5D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82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A0829-A5B1-111C-67AA-1E939E12B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 Status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A7FE4-C85C-13E0-F403-F914E011F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Five major categories (100-599)</a:t>
            </a:r>
          </a:p>
          <a:p>
            <a:pPr lvl="1"/>
            <a:r>
              <a:rPr lang="en-US" dirty="0"/>
              <a:t>1xx - Informational</a:t>
            </a:r>
          </a:p>
          <a:p>
            <a:pPr lvl="1"/>
            <a:r>
              <a:rPr lang="en-US" dirty="0"/>
              <a:t>2xx - Success</a:t>
            </a:r>
          </a:p>
          <a:p>
            <a:pPr lvl="1"/>
            <a:r>
              <a:rPr lang="en-US" dirty="0"/>
              <a:t>3xx - Redirection</a:t>
            </a:r>
          </a:p>
          <a:p>
            <a:pPr lvl="1"/>
            <a:r>
              <a:rPr lang="en-US" dirty="0"/>
              <a:t>4xx - Client Errors</a:t>
            </a:r>
          </a:p>
          <a:p>
            <a:pPr lvl="1"/>
            <a:r>
              <a:rPr lang="en-US" dirty="0"/>
              <a:t>5xx - Server Errors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B03D8-9FAF-01A1-B6E6-1CE0D935D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B1D98-A328-CD4B-B336-759885D05FED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1CDAC-5B1F-2EAE-D3B4-E2FA0EF00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A5406-8126-3850-4624-3C8A450C3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5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0474F-A6AE-7CBC-65E9-424820525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100 Codes: Informational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DF6FE-23BA-20FA-F65B-BAFD17BFA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 message bodies</a:t>
            </a:r>
          </a:p>
          <a:p>
            <a:r>
              <a:rPr lang="en-US" dirty="0"/>
              <a:t>Signal client to continue</a:t>
            </a:r>
          </a:p>
          <a:p>
            <a:r>
              <a:rPr lang="en-US" dirty="0"/>
              <a:t>Server can process the request</a:t>
            </a:r>
          </a:p>
          <a:p>
            <a:r>
              <a:rPr lang="en-US" dirty="0"/>
              <a:t>May suggest alternative data transfer approach</a:t>
            </a:r>
          </a:p>
          <a:p>
            <a:r>
              <a:rPr lang="en-US" dirty="0"/>
              <a:t>Rarely seen in typical web applications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DECF7-9860-45FF-908A-6551F65AB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6EF9F-31F9-5248-8C60-6677DA604363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9A848-A7E0-2BB8-9F3E-6AC35CB4F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74EAA-38B9-F09C-01CD-6A3CE8D54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07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ABD94-23E9-2A76-05C1-41689F071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200 Codes: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25D59-7396-6ADA-6A86-094610CC1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200 OK - Request Successful</a:t>
            </a:r>
          </a:p>
          <a:p>
            <a:pPr lvl="1"/>
            <a:r>
              <a:rPr lang="en-US" dirty="0"/>
              <a:t>GET - Body contains requested resource</a:t>
            </a:r>
          </a:p>
          <a:p>
            <a:pPr lvl="1"/>
            <a:r>
              <a:rPr lang="en-US" dirty="0"/>
              <a:t>HEAD - Only header fields returned</a:t>
            </a:r>
          </a:p>
          <a:p>
            <a:pPr lvl="1"/>
            <a:r>
              <a:rPr lang="en-US" dirty="0"/>
              <a:t>Other methods - Headers and body describe result</a:t>
            </a:r>
          </a:p>
          <a:p>
            <a:r>
              <a:rPr lang="en-US" dirty="0"/>
              <a:t>Other 200 Codes:</a:t>
            </a:r>
          </a:p>
          <a:p>
            <a:pPr lvl="1"/>
            <a:r>
              <a:rPr lang="en-US" dirty="0"/>
              <a:t>Request accepted</a:t>
            </a:r>
          </a:p>
          <a:p>
            <a:pPr lvl="1"/>
            <a:r>
              <a:rPr lang="en-US" dirty="0"/>
              <a:t>Additional action may (or may not) be required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B6432-E742-3E3D-5B80-BEDD68097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17C97-E5FE-794C-96BD-F93A7DF3C970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6B55F-4B82-E5AB-5BD9-5942C2A66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FECA6-8DDC-54BC-C549-D97A1383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49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06D2E-AC5A-DC39-413A-89B1FF32C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300 Codes: Redirection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2277B-E396-4F14-4A21-49A87EBAF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Client must send additional request to new URI</a:t>
            </a:r>
          </a:p>
          <a:p>
            <a:pPr lvl="1"/>
            <a:r>
              <a:rPr lang="en-US" dirty="0"/>
              <a:t>301 Moved Permanently</a:t>
            </a:r>
          </a:p>
          <a:p>
            <a:pPr lvl="1"/>
            <a:r>
              <a:rPr lang="en-US" dirty="0"/>
              <a:t>302 Found (Temporary)</a:t>
            </a:r>
          </a:p>
          <a:p>
            <a:pPr lvl="1"/>
            <a:r>
              <a:rPr lang="en-US" dirty="0"/>
              <a:t>303 See Other</a:t>
            </a:r>
          </a:p>
          <a:p>
            <a:pPr lvl="1"/>
            <a:r>
              <a:rPr lang="en-US" dirty="0"/>
              <a:t>304 Not Modified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93E97-61AC-B5BE-1924-0672B0D33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BB4C4-1EB4-F440-8C23-087F6B263D5B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A6981-62BB-9528-88F7-112208430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6F698-B1BC-852C-4C7B-CDAAEE8EF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88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4797C-7A6E-D611-6BAB-8846A1332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301 Moved Permanently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24059-F3C3-92A4-032B-7DAA427D8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Resource moved permanently</a:t>
            </a:r>
          </a:p>
          <a:p>
            <a:r>
              <a:rPr lang="en-US" dirty="0"/>
              <a:t>Subsequent requests should use new URI</a:t>
            </a:r>
          </a:p>
          <a:p>
            <a:r>
              <a:rPr lang="en-US" dirty="0"/>
              <a:t>Returns the resource on GETs</a:t>
            </a:r>
          </a:p>
          <a:p>
            <a:r>
              <a:rPr lang="en-US" dirty="0"/>
              <a:t>New URI specified in Location header</a:t>
            </a:r>
          </a:p>
          <a:p>
            <a:r>
              <a:rPr lang="en-US" dirty="0"/>
              <a:t>Response is cacheable (never changes)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3174E-BDBA-FFCA-6EF2-EB7F623D6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D80E2-92B7-B54E-87EF-BAE5B63F6A88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C98DD-C2CA-1FE0-8907-816D4A09B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B44F5-E648-90AB-2C34-7593CDA5F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49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2D279-973F-8FAE-FEDE-2F745EAB1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302 Found and 303 See 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A3525-DF89-CE3A-8571-1315C8099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302 Found</a:t>
            </a:r>
          </a:p>
          <a:p>
            <a:pPr lvl="1"/>
            <a:r>
              <a:rPr lang="en-US" dirty="0"/>
              <a:t>Resource found and returned</a:t>
            </a:r>
          </a:p>
          <a:p>
            <a:pPr lvl="1"/>
            <a:r>
              <a:rPr lang="en-US" dirty="0"/>
              <a:t>Result is temporary</a:t>
            </a:r>
          </a:p>
          <a:p>
            <a:pPr lvl="1"/>
            <a:r>
              <a:rPr lang="en-US" dirty="0"/>
              <a:t>Continue using original URI</a:t>
            </a:r>
          </a:p>
          <a:p>
            <a:pPr lvl="1"/>
            <a:r>
              <a:rPr lang="en-US" dirty="0"/>
              <a:t>Respects caching headers</a:t>
            </a:r>
          </a:p>
          <a:p>
            <a:r>
              <a:rPr lang="en-US" dirty="0"/>
              <a:t>303 See Other</a:t>
            </a:r>
          </a:p>
          <a:p>
            <a:pPr lvl="1"/>
            <a:r>
              <a:rPr lang="en-US" dirty="0"/>
              <a:t>Redirect POST results to GET</a:t>
            </a:r>
          </a:p>
          <a:p>
            <a:pPr lvl="1"/>
            <a:r>
              <a:rPr lang="en-US" dirty="0"/>
              <a:t>Submit form (POST) → retrieve new data (GET)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8BD93-D362-92B7-3704-DB4942F19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A3DAC-6D69-5A42-849B-F873ED0910C7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2EC5A-2146-AB4E-6EB5-D60D316B6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FEC8B-9A95-98D8-BCC6-DA06EF8FE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85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E6FA77-E181-019A-5D2D-051C58CAA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149" r="1" b="17476"/>
          <a:stretch/>
        </p:blipFill>
        <p:spPr>
          <a:xfrm>
            <a:off x="120650" y="68263"/>
            <a:ext cx="11950700" cy="6038850"/>
          </a:xfrm>
          <a:noFill/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ABB6D8-2AF4-64D6-6D0D-ED6EB3F2B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EE43-BDDF-B549-89B5-6C7C4C0AD438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CEC0F3-6DB2-1D41-2B78-1ED408DC9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CDC62-F536-D65A-11B0-C6825B85A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9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6E681-AC12-F9A8-514D-8EF0D0E4B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304 Not Modified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354CE-5D84-F857-C16A-A4EE2B91D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Important for caching</a:t>
            </a:r>
          </a:p>
          <a:p>
            <a:pPr lvl="1"/>
            <a:r>
              <a:rPr lang="en-US" dirty="0"/>
              <a:t>Response to conditional GET</a:t>
            </a:r>
          </a:p>
          <a:p>
            <a:pPr lvl="1"/>
            <a:r>
              <a:rPr lang="en-US" dirty="0"/>
              <a:t>Cached copy is current with origin</a:t>
            </a:r>
          </a:p>
          <a:p>
            <a:pPr lvl="1"/>
            <a:r>
              <a:rPr lang="en-US" dirty="0"/>
              <a:t>Use cached version</a:t>
            </a:r>
          </a:p>
          <a:p>
            <a:pPr lvl="1"/>
            <a:r>
              <a:rPr lang="en-US" dirty="0"/>
              <a:t>Dramatically increases rendering speed</a:t>
            </a:r>
          </a:p>
          <a:p>
            <a:pPr lvl="1"/>
            <a:r>
              <a:rPr lang="en-US" dirty="0"/>
              <a:t>No body sent (saves bandwidth)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DE643-669A-B8FA-3895-A407EA444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AC2C5-BDBF-094E-9893-CDE7C0EB7DBA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8C780-E917-ADD6-9025-A1875F77D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36DC9-01AE-C482-7E27-AEA9FEAFD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7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30DCA-32BE-E923-F8BE-CB7E264EF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Strong vs Weak Validators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6CE97-B064-AA5B-9795-E36862AA6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Etags</a:t>
            </a:r>
            <a:r>
              <a:rPr lang="en-US" dirty="0"/>
              <a:t> on resources specify how to compare previous and current</a:t>
            </a:r>
          </a:p>
          <a:p>
            <a:r>
              <a:rPr lang="en-US" dirty="0"/>
              <a:t>Strong Validators</a:t>
            </a:r>
          </a:p>
          <a:p>
            <a:pPr lvl="1"/>
            <a:r>
              <a:rPr lang="en-US" dirty="0"/>
              <a:t>Two versions are bit-by-bit identical</a:t>
            </a:r>
          </a:p>
          <a:p>
            <a:r>
              <a:rPr lang="en-US" dirty="0"/>
              <a:t>Weak Validators</a:t>
            </a:r>
          </a:p>
          <a:p>
            <a:pPr lvl="1"/>
            <a:r>
              <a:rPr lang="en-US" dirty="0"/>
              <a:t>Semantically equivalent, but not bit-by-bit</a:t>
            </a:r>
          </a:p>
          <a:p>
            <a:pPr lvl="1"/>
            <a:r>
              <a:rPr lang="en-US" dirty="0"/>
              <a:t>Some values "good enough"</a:t>
            </a:r>
          </a:p>
          <a:p>
            <a:pPr lvl="1"/>
            <a:r>
              <a:rPr lang="en-US" dirty="0"/>
              <a:t>Example: Article view count</a:t>
            </a:r>
          </a:p>
          <a:p>
            <a:pPr lvl="1"/>
            <a:r>
              <a:rPr lang="en-US" dirty="0"/>
              <a:t>ETags starting with W/ specify weak validation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72C8D-D81B-D73B-7B75-DD8A94644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08309-9BF9-8A45-A2DC-894BA5470AA1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AD670-A769-142A-0D2D-4A30FDAE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03E01-31A1-5197-524F-853629A9D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66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69350-5FCD-05B8-A725-F6851A52E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400 Codes: Client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4FA28-C4CC-D94C-12EA-E677AC064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400 Bad Request - Server doesn't understand syntax</a:t>
            </a:r>
          </a:p>
          <a:p>
            <a:r>
              <a:rPr lang="en-US" dirty="0"/>
              <a:t>401 Unauthorized - Authentication required</a:t>
            </a:r>
          </a:p>
          <a:p>
            <a:r>
              <a:rPr lang="en-US" dirty="0"/>
              <a:t>403 Forbidden - Understood but not permitted</a:t>
            </a:r>
          </a:p>
          <a:p>
            <a:r>
              <a:rPr lang="en-US" dirty="0"/>
              <a:t>404 Not Found - Resource doesn't exist</a:t>
            </a:r>
          </a:p>
          <a:p>
            <a:r>
              <a:rPr lang="en-US" dirty="0"/>
              <a:t>405 Method Not Allowed - Wrong HTTP method</a:t>
            </a:r>
          </a:p>
          <a:p>
            <a:r>
              <a:rPr lang="en-US" dirty="0"/>
              <a:t>406 Not Acceptable - Wrong format requested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E420D-C913-4FC3-333A-29FAD5C28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85D88-7BFE-4F45-80A1-05C40C39F8B2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A30C5-9D0F-7080-8DDF-528CC263A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9FC09-99A9-FD06-627A-3C73AE465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01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8767D-7DF3-A614-CB6A-469C1DC23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404 Not Found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37555-BF47-8635-B0B4-E9CC06939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most famous error code</a:t>
            </a:r>
          </a:p>
          <a:p>
            <a:r>
              <a:rPr lang="en-US" dirty="0"/>
              <a:t>Resource doesn't exist on server</a:t>
            </a:r>
          </a:p>
          <a:p>
            <a:r>
              <a:rPr lang="en-US" dirty="0"/>
              <a:t>Covers a wide variety of client errors</a:t>
            </a:r>
          </a:p>
          <a:p>
            <a:r>
              <a:rPr lang="en-US" dirty="0"/>
              <a:t>Sometimes used intentionally for security</a:t>
            </a:r>
          </a:p>
          <a:p>
            <a:r>
              <a:rPr lang="en-US" dirty="0"/>
              <a:t>Better than revealing system details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0C710-9F03-AC71-7F97-64FD3FCE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A868-8124-8E47-A229-6F44313CD123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97781-2F52-0A59-9EF6-C8B600D41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5B376-C5D9-BC40-9264-0D7728DF2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8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7F698-4C96-9899-0EB3-DB34C67F3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500 Codes: Server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163B4-F19E-07BC-1808-6409FE7C8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500 Internal Server Error</a:t>
            </a:r>
          </a:p>
          <a:p>
            <a:pPr lvl="1"/>
            <a:r>
              <a:rPr lang="en-US" dirty="0"/>
              <a:t>Something caused the server to fail</a:t>
            </a:r>
          </a:p>
          <a:p>
            <a:pPr lvl="1"/>
            <a:r>
              <a:rPr lang="en-US" dirty="0"/>
              <a:t>No additional information given</a:t>
            </a:r>
          </a:p>
          <a:p>
            <a:pPr lvl="1"/>
            <a:r>
              <a:rPr lang="en-US" dirty="0"/>
              <a:t>Typically programming errors</a:t>
            </a:r>
          </a:p>
          <a:p>
            <a:r>
              <a:rPr lang="en-US" dirty="0"/>
              <a:t>501 Not Implemented</a:t>
            </a:r>
          </a:p>
          <a:p>
            <a:pPr lvl="1"/>
            <a:r>
              <a:rPr lang="en-US" dirty="0"/>
              <a:t>The server understands the request</a:t>
            </a:r>
          </a:p>
          <a:p>
            <a:pPr lvl="1"/>
            <a:r>
              <a:rPr lang="en-US" dirty="0"/>
              <a:t>Method not implemented for this resource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D9EA4-78AE-54B0-C605-6FDFB2A4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6AB4-9169-4147-9565-917EBA270682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4E57B8-21F9-1DF3-5DF8-B529769C3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958D3-DFC2-DD73-18D1-3CFCB9B09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46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F41C9-02AC-7170-E637-0FFE733F4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Response Header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36E53-580F-4EEF-7BF8-FFECD5191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Content-Type: text/html; charset=utf-8</a:t>
            </a:r>
          </a:p>
          <a:p>
            <a:r>
              <a:rPr lang="en-US" dirty="0"/>
              <a:t>ETag: W/"95169fc2a0f58a5c49be68df615b2034"</a:t>
            </a:r>
          </a:p>
          <a:p>
            <a:r>
              <a:rPr lang="en-US" dirty="0"/>
              <a:t>Cache-Control: max-age=0, private, must-revalidate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53F6A-E319-6620-9A5B-C56D81E64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9DBBB-9320-C144-82C8-40EA1BFE837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AC150-E9A7-E92B-0492-5F355EC10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467F3-E054-70E7-8963-D40E11613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3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1EC777A-BC1D-3D8C-15D1-B2731D87FF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Cookies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2FBF5B-EA9C-086C-0CC5-0EBC617B5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412A4-8BFA-9942-8179-E6BA4BE1C950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4FC707-4B04-6B26-B710-982083526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3303D-C526-0A7A-CF08-C2CEE5B10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69620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A9C033-1E5A-C957-C96A-952291D74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492B75-1225-E2C4-0D03-109FF947A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HTTP is stateless - each request/response is independent</a:t>
            </a:r>
          </a:p>
          <a:p>
            <a:r>
              <a:rPr lang="en-US" dirty="0"/>
              <a:t>But we need state for</a:t>
            </a:r>
          </a:p>
          <a:p>
            <a:pPr lvl="1"/>
            <a:r>
              <a:rPr lang="en-US" dirty="0"/>
              <a:t>Sessions</a:t>
            </a:r>
          </a:p>
          <a:p>
            <a:pPr lvl="1"/>
            <a:r>
              <a:rPr lang="en-US" dirty="0"/>
              <a:t>Shopping carts</a:t>
            </a:r>
          </a:p>
          <a:p>
            <a:pPr lvl="1"/>
            <a:r>
              <a:rPr lang="en-US" dirty="0"/>
              <a:t>User preferences</a:t>
            </a:r>
          </a:p>
          <a:p>
            <a:pPr lvl="1"/>
            <a:r>
              <a:rPr lang="en-US" dirty="0"/>
              <a:t>Authentication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25601D-65B8-0ADF-68C8-2FF074D43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437F8-DBA9-2447-915A-A1531A98E0FF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B0E46D-E714-0835-D989-3352CD7ED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F6D1C-E4FA-4180-2171-D298624A3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9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23E01-38E9-FFBA-4D66-BC6CE581D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Cookie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9AC77-49F0-E5E1-25C1-5EB7C8288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Server creates random value and stores it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Server sends value to client via Set-Cookie: header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Client includes value in subsequent requests via Cookie: header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Server associates client with prior requests</a:t>
            </a:r>
          </a:p>
          <a:p>
            <a:r>
              <a:rPr lang="en-US" dirty="0"/>
              <a:t>Server can now maintain a conversation without persistent connection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C1F16-CE06-E357-5999-46945381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239A6-4265-574F-BE9A-543A417C454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44A5F-DF96-12CF-C804-3957F78D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EA623-5721-98DB-3430-CC1949F0E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72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37AAF-0174-0996-C0D3-83DF1A2B2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Set Cookie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B6D03-D697-2A73-F0A7-1E8B339977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Set-Cookie: _</a:t>
            </a:r>
            <a:r>
              <a:rPr lang="en-US" dirty="0" err="1"/>
              <a:t>todos_session</a:t>
            </a:r>
            <a:r>
              <a:rPr lang="en-US" dirty="0"/>
              <a:t>=EpzRxj3vV0MNuCluks%2B%2FN...</a:t>
            </a:r>
          </a:p>
          <a:p>
            <a:r>
              <a:rPr lang="en-US" dirty="0"/>
              <a:t>...--mSLASiGeAugVPQqJiSvbIg%3D%3D;</a:t>
            </a:r>
          </a:p>
          <a:p>
            <a:r>
              <a:rPr lang="en-US" dirty="0"/>
              <a:t>path=/; </a:t>
            </a:r>
            <a:r>
              <a:rPr lang="en-US" dirty="0" err="1"/>
              <a:t>HttpOnly</a:t>
            </a:r>
            <a:r>
              <a:rPr lang="en-US" dirty="0"/>
              <a:t>; </a:t>
            </a:r>
            <a:r>
              <a:rPr lang="en-US" dirty="0" err="1"/>
              <a:t>SameSite</a:t>
            </a:r>
            <a:r>
              <a:rPr lang="en-US" dirty="0"/>
              <a:t>=Lax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A6719C-AFB9-D292-D97B-D339537BD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0B953-1CDD-1E4D-9485-E7489902C19E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9327C-B087-5F19-4A10-9BE01C0A1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ECC56-0916-C63A-FB8D-DC5B4F82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40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C87E5-A176-78DD-1105-A1EC42794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17A8B3-7092-EF13-EC88-89BB544DF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Founded in 1985 by CEO Steve Jobs</a:t>
            </a:r>
          </a:p>
          <a:p>
            <a:r>
              <a:rPr lang="en-US" dirty="0"/>
              <a:t>~50,000 made</a:t>
            </a:r>
          </a:p>
          <a:p>
            <a:r>
              <a:rPr lang="en-US" dirty="0"/>
              <a:t>Apple purchased NeXT in 1997 for $427 million</a:t>
            </a:r>
          </a:p>
          <a:p>
            <a:r>
              <a:rPr lang="en-US" dirty="0"/>
              <a:t>macOS based on </a:t>
            </a:r>
            <a:r>
              <a:rPr lang="en-US" dirty="0" err="1"/>
              <a:t>NexTSTEP</a:t>
            </a:r>
            <a:endParaRPr lang="en-US" dirty="0"/>
          </a:p>
          <a:p>
            <a:pPr lvl="1"/>
            <a:r>
              <a:rPr lang="en-US" dirty="0"/>
              <a:t>The kernel of </a:t>
            </a:r>
            <a:r>
              <a:rPr lang="en-US" dirty="0" err="1"/>
              <a:t>NeXTSTEP</a:t>
            </a:r>
            <a:r>
              <a:rPr lang="en-US" dirty="0"/>
              <a:t> is based upon the Mach kernel, which was originally developed at Carnegie Mellon University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0BB8C-B67D-E93F-3AC8-84EA6574F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7AB2C-FABA-4445-B6E9-05342ED8608F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F7147-F8C7-123E-E387-9E5C7C998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3040F-167E-DECC-D15E-3B8E57A7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67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D0AC80-7CE0-6EB0-431B-5CB8B6273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Cookie Security Attributes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95B53F6-D8D1-EC24-60E4-610767244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path=/ - Where cookie is valid</a:t>
            </a:r>
          </a:p>
          <a:p>
            <a:r>
              <a:rPr lang="en-US" dirty="0" err="1"/>
              <a:t>HttpOnly</a:t>
            </a:r>
            <a:r>
              <a:rPr lang="en-US" dirty="0"/>
              <a:t> - Only for HTTP protocol (not FTP, etc.)</a:t>
            </a:r>
          </a:p>
          <a:p>
            <a:r>
              <a:rPr lang="en-US" dirty="0"/>
              <a:t>Secure - Only sent via HTTPS (encrypted)</a:t>
            </a:r>
          </a:p>
          <a:p>
            <a:pPr lvl="1"/>
            <a:r>
              <a:rPr lang="en-US" dirty="0"/>
              <a:t>Critical for production</a:t>
            </a:r>
          </a:p>
          <a:p>
            <a:r>
              <a:rPr lang="en-US" dirty="0" err="1"/>
              <a:t>SameSite</a:t>
            </a:r>
            <a:r>
              <a:rPr lang="en-US" dirty="0"/>
              <a:t> - Controls cross-site cookie sending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54A90-CCE2-06C9-5F24-6A15FFBD2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D8D15-4319-F745-A768-2FE32663D538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AA44AE-4542-312B-ADF7-9C6CF7AB1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91FA-E013-243A-903C-9321A94B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887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C010D-A2E0-1E99-D18E-0654CF505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Cookie Scope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68BF5-6D19-918B-6B23-03E11552C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return cookies from specific site and path</a:t>
            </a:r>
          </a:p>
          <a:p>
            <a:r>
              <a:rPr lang="en-US" dirty="0"/>
              <a:t>Protocol matters (HTTP vs HTTPS)</a:t>
            </a:r>
          </a:p>
          <a:p>
            <a:r>
              <a:rPr lang="en-US" dirty="0" err="1"/>
              <a:t>HttpOnly</a:t>
            </a:r>
            <a:r>
              <a:rPr lang="en-US" dirty="0"/>
              <a:t> prevents JavaScript access</a:t>
            </a:r>
          </a:p>
          <a:p>
            <a:r>
              <a:rPr lang="en-US" dirty="0"/>
              <a:t>Secure ensures encryption</a:t>
            </a:r>
          </a:p>
          <a:p>
            <a:r>
              <a:rPr lang="en-US" dirty="0"/>
              <a:t>Prevents cross-site attacks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97F2B-68C0-DB8B-DB0B-9D4DEF437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0512A-C119-A64B-BA80-7F807F92F42A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D7128-6336-A217-5869-7CACE7044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4548F-18FB-5BD9-029D-6151D9991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0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5FD7E-3502-6DF2-5662-82F1665B7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Response Body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6E372-2EFA-0F55-5DF5-DAFC764DA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actual requested resource:</a:t>
            </a:r>
          </a:p>
          <a:p>
            <a:pPr lvl="1"/>
            <a:r>
              <a:rPr lang="en-US" dirty="0"/>
              <a:t>HTML pages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Videos</a:t>
            </a:r>
          </a:p>
          <a:p>
            <a:pPr lvl="1"/>
            <a:r>
              <a:rPr lang="en-US" dirty="0"/>
              <a:t>JSON data</a:t>
            </a:r>
          </a:p>
          <a:p>
            <a:pPr lvl="1"/>
            <a:r>
              <a:rPr lang="en-US" dirty="0"/>
              <a:t>Applications/executables</a:t>
            </a:r>
          </a:p>
          <a:p>
            <a:pPr lvl="1"/>
            <a:r>
              <a:rPr lang="en-US" dirty="0"/>
              <a:t>Et cetera</a:t>
            </a:r>
          </a:p>
          <a:p>
            <a:r>
              <a:rPr lang="en-US" dirty="0"/>
              <a:t>The browser displays it directly or starts an external application to handle the content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E612E-2276-79C7-6FE4-B5434066E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A1527-3CD2-984F-AD60-5EEBA4067E76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61613-566D-1A86-153B-375935489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5D192-5BF2-8830-892A-A0D2FA37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2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BE66BB4-C74C-2F9A-2497-9B94FA4880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B419E7-C54D-4F57-7DBE-B8FA65F40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17807-2F60-5747-B883-52BA8C1E2CA7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A4D936-7D4C-F1AD-8FB1-879842920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C5026-4EDA-DF7F-749B-374FF8EE0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99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C4783-15F2-EF53-66EA-629C40CBA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Representational State Transfer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D27F9-7B0F-0CAB-15AE-DB3F0A90E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Created to rationalize and normalize client-server interactions</a:t>
            </a:r>
          </a:p>
          <a:p>
            <a:r>
              <a:rPr lang="en-US" dirty="0"/>
              <a:t>Benefits</a:t>
            </a:r>
          </a:p>
          <a:p>
            <a:pPr lvl="1"/>
            <a:r>
              <a:rPr lang="en-US" dirty="0"/>
              <a:t>Improves server scalability</a:t>
            </a:r>
          </a:p>
          <a:p>
            <a:pPr lvl="1"/>
            <a:r>
              <a:rPr lang="en-US" dirty="0"/>
              <a:t>Improves resource </a:t>
            </a:r>
            <a:r>
              <a:rPr lang="en-US" dirty="0" err="1"/>
              <a:t>cacheability</a:t>
            </a:r>
            <a:endParaRPr lang="en-US" dirty="0"/>
          </a:p>
          <a:p>
            <a:pPr lvl="1"/>
            <a:r>
              <a:rPr lang="en-US" dirty="0"/>
              <a:t>Creates predictable, readable URLs</a:t>
            </a:r>
          </a:p>
          <a:p>
            <a:pPr lvl="1"/>
            <a:r>
              <a:rPr lang="en-US" dirty="0"/>
              <a:t>Not just for web - any communication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F8D59-A30C-9A41-3B95-43350A5A6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31694-A97A-3641-A0B5-7CEB3E1C251E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3F544-DEDC-C2D5-CB60-E7ABF48C6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471DE-4EA3-7B1E-BB75-DEE23A64B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2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1595-D83C-04CC-7C64-C2AF8D55D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REST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C1F5E-1127-5C21-939C-356AB5017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server delivers resources that expose</a:t>
            </a:r>
          </a:p>
          <a:p>
            <a:pPr lvl="1"/>
            <a:r>
              <a:rPr lang="en-US" dirty="0"/>
              <a:t>Current state of the resource</a:t>
            </a:r>
          </a:p>
          <a:p>
            <a:pPr lvl="1"/>
            <a:r>
              <a:rPr lang="en-US" dirty="0"/>
              <a:t>Available methods to modify that resource</a:t>
            </a:r>
          </a:p>
          <a:p>
            <a:r>
              <a:rPr lang="en-US" dirty="0"/>
              <a:t>REST relies on both URL and HTTP verb to map interactions</a:t>
            </a:r>
          </a:p>
          <a:p>
            <a:r>
              <a:rPr lang="en-US" dirty="0"/>
              <a:t>JSON isn’t, and probably can’t be RESTful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368DC-551D-71F9-D8B5-2C58BAA74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7CE5A-230F-CE4D-9F85-D7524547257F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4C239-86D0-D3F3-049D-431C24A3A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57FB4-BE8B-421E-ACB4-56F39E89C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9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53F80-9E7D-9464-2052-1E9F93A63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Rails and 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32DBA-DC27-F385-9210-03151713B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Rails follows REST conventions - it's RESTful</a:t>
            </a:r>
          </a:p>
          <a:p>
            <a:r>
              <a:rPr lang="en-US" dirty="0"/>
              <a:t>Examples from rails routes:</a:t>
            </a:r>
          </a:p>
          <a:p>
            <a:pPr lvl="1"/>
            <a:r>
              <a:rPr lang="en-US" dirty="0"/>
              <a:t>GET /</a:t>
            </a:r>
            <a:r>
              <a:rPr lang="en-US" dirty="0" err="1"/>
              <a:t>todos</a:t>
            </a:r>
            <a:r>
              <a:rPr lang="en-US" dirty="0"/>
              <a:t> - Display all </a:t>
            </a:r>
            <a:r>
              <a:rPr lang="en-US" dirty="0" err="1"/>
              <a:t>todos</a:t>
            </a:r>
            <a:endParaRPr lang="en-US" dirty="0"/>
          </a:p>
          <a:p>
            <a:pPr lvl="1"/>
            <a:r>
              <a:rPr lang="en-US" dirty="0"/>
              <a:t>POST /</a:t>
            </a:r>
            <a:r>
              <a:rPr lang="en-US" dirty="0" err="1"/>
              <a:t>todos</a:t>
            </a:r>
            <a:r>
              <a:rPr lang="en-US" dirty="0"/>
              <a:t> - Create new </a:t>
            </a:r>
            <a:r>
              <a:rPr lang="en-US" dirty="0" err="1"/>
              <a:t>todo</a:t>
            </a:r>
            <a:endParaRPr lang="en-US" dirty="0"/>
          </a:p>
          <a:p>
            <a:pPr lvl="1"/>
            <a:r>
              <a:rPr lang="en-US" dirty="0"/>
              <a:t>GET /</a:t>
            </a:r>
            <a:r>
              <a:rPr lang="en-US" dirty="0" err="1"/>
              <a:t>todos</a:t>
            </a:r>
            <a:r>
              <a:rPr lang="en-US" dirty="0"/>
              <a:t>/:id - Display one </a:t>
            </a:r>
            <a:r>
              <a:rPr lang="en-US" dirty="0" err="1"/>
              <a:t>todo</a:t>
            </a:r>
            <a:endParaRPr lang="en-US" dirty="0"/>
          </a:p>
          <a:p>
            <a:pPr lvl="1"/>
            <a:r>
              <a:rPr lang="en-US" dirty="0"/>
              <a:t>PUT /</a:t>
            </a:r>
            <a:r>
              <a:rPr lang="en-US" dirty="0" err="1"/>
              <a:t>todos</a:t>
            </a:r>
            <a:r>
              <a:rPr lang="en-US" dirty="0"/>
              <a:t>/:id - Modify that </a:t>
            </a:r>
            <a:r>
              <a:rPr lang="en-US" dirty="0" err="1"/>
              <a:t>todo</a:t>
            </a:r>
            <a:endParaRPr lang="en-US" dirty="0"/>
          </a:p>
          <a:p>
            <a:pPr lvl="1"/>
            <a:r>
              <a:rPr lang="en-US" dirty="0"/>
              <a:t>DELETE /</a:t>
            </a:r>
            <a:r>
              <a:rPr lang="en-US" dirty="0" err="1"/>
              <a:t>todos</a:t>
            </a:r>
            <a:r>
              <a:rPr lang="en-US" dirty="0"/>
              <a:t>/:id - Remove that </a:t>
            </a:r>
            <a:r>
              <a:rPr lang="en-US" dirty="0" err="1"/>
              <a:t>todo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0CDDF-67C0-50D0-4CAB-4381F8CFF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6988D-CF67-0646-B075-581990BF506F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6B71B-AEF9-6018-B5EF-6C135D34A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CEBF9-6B29-B6E2-1FF0-963DC3826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0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954FC-4CE2-0822-2AD9-1C1366BF5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REST Matters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A7E3B-F6E9-D6D5-1B83-1F915F9E2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Predictable and easy to read URLs</a:t>
            </a:r>
          </a:p>
          <a:p>
            <a:r>
              <a:rPr lang="en-US" dirty="0"/>
              <a:t>Clear separation of operations</a:t>
            </a:r>
          </a:p>
          <a:p>
            <a:r>
              <a:rPr lang="en-US" dirty="0"/>
              <a:t>Better caching opportunities</a:t>
            </a:r>
          </a:p>
          <a:p>
            <a:r>
              <a:rPr lang="en-US" dirty="0"/>
              <a:t>Improved scalability</a:t>
            </a:r>
          </a:p>
          <a:p>
            <a:r>
              <a:rPr lang="en-US" dirty="0"/>
              <a:t>Works well with CDNs</a:t>
            </a:r>
          </a:p>
          <a:p>
            <a:r>
              <a:rPr lang="en-US" dirty="0"/>
              <a:t>Creates better user interactions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CE1D8-557D-A12E-8437-72C55C89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D23A9-F942-0D42-A3DA-2891B8A56E6F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898DE-50FF-EAEE-6AB3-E82B8F860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CD0E7-CDF2-9B60-FECE-9B2DE35BF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505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01F3B-318E-38A0-EB9E-F061825FB4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59504"/>
            <a:ext cx="9144000" cy="1938992"/>
          </a:xfrm>
        </p:spPr>
        <p:txBody>
          <a:bodyPr/>
          <a:lstStyle/>
          <a:p>
            <a:r>
              <a:rPr lang="en-US" dirty="0"/>
              <a:t>Content Distribution Networks (CDNs)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36ABA-7A9D-6D38-4AA4-A34AD903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725CE-5A80-F049-8FA2-F525DD937D35}" type="datetime1">
              <a:rPr lang="en-US" smtClean="0"/>
              <a:t>10/28/25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2DAC83-16D7-4780-9F72-BEB35EBE1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11B591-99C0-3A72-1FA0-33CBC146B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3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EF649-79B8-FC5E-A196-A0CC4B4D9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Content Distribution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57A5D-A030-2DC8-4EE2-A6803A61C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a computer is slow, throw cache at it</a:t>
            </a:r>
          </a:p>
          <a:p>
            <a:r>
              <a:rPr lang="en-US" dirty="0"/>
              <a:t>Caching Works Because:</a:t>
            </a:r>
          </a:p>
          <a:p>
            <a:pPr lvl="1"/>
            <a:r>
              <a:rPr lang="en-US" dirty="0"/>
              <a:t>Temporal locality - Revisit recent resources</a:t>
            </a:r>
          </a:p>
          <a:p>
            <a:pPr lvl="1"/>
            <a:r>
              <a:rPr lang="en-US" dirty="0"/>
              <a:t>Spatial locality - Access nearby resources</a:t>
            </a:r>
          </a:p>
          <a:p>
            <a:r>
              <a:rPr lang="en-US" dirty="0"/>
              <a:t>If already downloaded (to your browser, your organization, etc.) , no need to download again</a:t>
            </a:r>
          </a:p>
          <a:p>
            <a:r>
              <a:rPr lang="en-US" dirty="0"/>
              <a:t>If not, find it close by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F20E2-8B68-CB2E-AC7F-464983A67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73FEE-C79D-AA48-B665-3EAA8CB92743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EB11D-BC40-4BD8-F73B-490D6A0C7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BD914-D403-A69B-E1AE-5F13A184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71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8F081-913E-880D-1F97-161D75EAA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TimBL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7E75F-1C89-0922-F3FF-1A044EC77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original idea of the web was that it should be a collaborative space where you can communicate through sharing information. - Tim Berners-Lee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255E3-C7C7-701D-EBF2-C29D853A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9045A-B1A2-AD47-86C7-A006022FDC4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416E9-DDE2-AFA9-B0DB-A2B2A6698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95F3C-7579-149A-AB56-C215024F8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44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D396C-2604-B075-9573-AC5CCCEC9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Where Caches Exist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C60C9-AAD1-521B-C1A4-792153F58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your browser</a:t>
            </a:r>
          </a:p>
          <a:p>
            <a:r>
              <a:rPr lang="en-US" dirty="0"/>
              <a:t>At your organization</a:t>
            </a:r>
          </a:p>
          <a:p>
            <a:r>
              <a:rPr lang="en-US" dirty="0"/>
              <a:t>At your ISP</a:t>
            </a:r>
          </a:p>
          <a:p>
            <a:r>
              <a:rPr lang="en-US" dirty="0"/>
              <a:t>Distributed throughout the web (CDNs)</a:t>
            </a:r>
          </a:p>
          <a:p>
            <a:pPr lvl="1"/>
            <a:r>
              <a:rPr lang="en-US" dirty="0"/>
              <a:t>CDNs cache resources closer to users (fewer hops, faster delivery)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AAF93-75D4-261D-BBD2-A3335CAC6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19956-F3CE-0E4F-A08F-5086BB90EC8E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63D87-B6E4-83EF-F8E2-EAD4171CF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A8678-CAAD-3461-539F-8AC892A6D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85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477A5-24BE-C91B-4DFE-6674A0702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CDN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ED52F-5E44-7616-7924-8339045AC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Intercept calls via Domain Name System (DNS)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Direct requests to closer server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Serve cached content if available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Fetch from origin if needed</a:t>
            </a:r>
          </a:p>
          <a:p>
            <a:r>
              <a:rPr lang="en-US" dirty="0"/>
              <a:t>Faster, more compelling user experience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EBD60-48BC-F6B3-6B37-E0A1D61FA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637AE-941F-5443-A11E-EA0C82923683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02543-AE6F-8AB6-0BC8-C74990E1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AA9F9-1429-0A57-0EED-315E92885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1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6B446-B744-17A5-9CBE-25A57220E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Organizations Use CDNs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9784C-45A8-E0DB-B9E8-4051CB40B6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Faster content delivery</a:t>
            </a:r>
          </a:p>
          <a:p>
            <a:r>
              <a:rPr lang="en-US" dirty="0"/>
              <a:t>Reduced server load</a:t>
            </a:r>
          </a:p>
          <a:p>
            <a:r>
              <a:rPr lang="en-US" dirty="0"/>
              <a:t>Lower bandwidth costs</a:t>
            </a:r>
          </a:p>
          <a:p>
            <a:r>
              <a:rPr lang="en-US" dirty="0"/>
              <a:t>Better user experience</a:t>
            </a:r>
          </a:p>
          <a:p>
            <a:r>
              <a:rPr lang="en-US" dirty="0"/>
              <a:t>Global reach</a:t>
            </a:r>
          </a:p>
          <a:p>
            <a:r>
              <a:rPr lang="en-US" dirty="0"/>
              <a:t>Improved reliability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B4D97-4966-5A8C-08BC-ADD69F892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F252B-9311-724F-B018-0EF4EF7A5770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07755-9DC2-D77D-5A51-2DD418EDE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F06B2-09E9-F089-C5B8-1FEBED9C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94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19DA93E-832F-529E-D661-82F5185475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Review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67C468-E9F4-992F-D761-26FBFC8A3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48832-0EF2-0D4D-87FC-09D25FBAC4CE}" type="datetime1">
              <a:rPr lang="en-US" smtClean="0"/>
              <a:t>10/28/25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B1716F-5CE0-7E17-834D-C13042499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8E4B49-CD31-8A4D-DD06-F99FC9ECA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37D050C8-32A2-8944-BC0A-E76DEAECED1E}" type="slidenum">
              <a:rPr lang="en-US" smtClean="0"/>
              <a:pPr algn="ctr"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15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31938-3FC5-A272-22AE-C5B8E12CE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CFA43-FE4F-B33C-EEA2-B219C548B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History and creation of the web</a:t>
            </a:r>
          </a:p>
          <a:p>
            <a:r>
              <a:rPr lang="en-US" dirty="0"/>
              <a:t>How TimBL combined existing technologies</a:t>
            </a:r>
          </a:p>
          <a:p>
            <a:r>
              <a:rPr lang="en-US" dirty="0"/>
              <a:t>Evolution from 1 user to 7 billion</a:t>
            </a:r>
          </a:p>
          <a:p>
            <a:r>
              <a:rPr lang="en-US" dirty="0"/>
              <a:t>Browser evolution and rendering engines</a:t>
            </a:r>
          </a:p>
          <a:p>
            <a:r>
              <a:rPr lang="en-US" dirty="0"/>
              <a:t>W3C and ECMA standards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02D5E-B373-3CBB-ADEA-274A26012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F6F6D-83CE-CD46-84B7-CB90C705C4D3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8A2E4-5D33-D1E6-0CFC-2415F5512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21C99-D56C-F33F-86CD-5E7B7AB85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9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0F8B8-9BF3-5124-ABE6-72C479B1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Browser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E0F02-0DF5-821A-A7FA-9FC08F8DE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Elements - Inspect HTML/CSS</a:t>
            </a:r>
          </a:p>
          <a:p>
            <a:r>
              <a:rPr lang="en-US" dirty="0"/>
              <a:t>Console - JavaScript errors and testing</a:t>
            </a:r>
          </a:p>
          <a:p>
            <a:r>
              <a:rPr lang="en-US" dirty="0"/>
              <a:t>Network - Performance bottlenecks</a:t>
            </a:r>
          </a:p>
          <a:p>
            <a:r>
              <a:rPr lang="en-US" dirty="0"/>
              <a:t>Performance - CPU/GPU usage</a:t>
            </a:r>
          </a:p>
          <a:p>
            <a:r>
              <a:rPr lang="en-US" dirty="0"/>
              <a:t>Application - Storage and caching</a:t>
            </a:r>
          </a:p>
          <a:p>
            <a:r>
              <a:rPr lang="en-US" dirty="0"/>
              <a:t>Security - Encryption and certificates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96264-7C1B-E58B-344A-56388B444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4163-A0C9-B942-B9BC-45C5FF96F4C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A04C8-73EE-37F4-B3A0-6D17C1140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3C89F-57EC-9C70-89DA-38CCDBAFB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76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6CA8C-1979-FB74-1BDB-F6D272952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935AB-696F-A1F2-2F73-B9EECC9BC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versions (1.1, 2, 3)</a:t>
            </a:r>
          </a:p>
          <a:p>
            <a:r>
              <a:rPr lang="en-US" dirty="0"/>
              <a:t>Methods: GET, POST, PUT, PATCH, DELETE</a:t>
            </a:r>
          </a:p>
          <a:p>
            <a:r>
              <a:rPr lang="en-US" dirty="0"/>
              <a:t>Safe and idempotent operations</a:t>
            </a:r>
          </a:p>
          <a:p>
            <a:r>
              <a:rPr lang="en-US" dirty="0"/>
              <a:t>Request structure: method, headers, body</a:t>
            </a:r>
          </a:p>
          <a:p>
            <a:r>
              <a:rPr lang="en-US" dirty="0"/>
              <a:t>Response structure: status code, headers, body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A3B8D-6EED-0067-1989-4FCFEC614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29106-26B0-874F-9144-0727205BB4E5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D527E-9708-6A27-4C4C-0D64A75B4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4E0FD8-7D54-322B-5DE2-329133D4C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83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099D4-16F7-26C7-EB6D-D7A4121FB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Status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EA8B8-B858-32A0-69B9-C0991FBFE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1xx - Informational</a:t>
            </a:r>
          </a:p>
          <a:p>
            <a:r>
              <a:rPr lang="en-US" dirty="0"/>
              <a:t>2xx - Success</a:t>
            </a:r>
          </a:p>
          <a:p>
            <a:r>
              <a:rPr lang="en-US" dirty="0"/>
              <a:t>3xx - Redirection</a:t>
            </a:r>
          </a:p>
          <a:p>
            <a:r>
              <a:rPr lang="en-US" dirty="0"/>
              <a:t>4xx - Client errors (404!)</a:t>
            </a:r>
          </a:p>
          <a:p>
            <a:r>
              <a:rPr lang="en-US" dirty="0"/>
              <a:t>5xx - Server errors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B1D49-A646-FCA9-D99E-15F450D6C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5DA8-4197-4E4A-B919-80A0D19C5432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7D04B-B3B7-58E1-5941-4471111CC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2143C-FC0D-338E-4650-9FB97884B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49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5B1BD-5451-4458-890A-CBFD19146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Headers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5FFE7-00DE-C955-408B-39B3117E5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MIME types for content negotiation</a:t>
            </a:r>
          </a:p>
          <a:p>
            <a:r>
              <a:rPr lang="en-US" dirty="0"/>
              <a:t>Accept, Accept-Encoding, Accept-Language</a:t>
            </a:r>
          </a:p>
          <a:p>
            <a:r>
              <a:rPr lang="en-US" dirty="0"/>
              <a:t>Cache-Control for performance</a:t>
            </a:r>
          </a:p>
          <a:p>
            <a:r>
              <a:rPr lang="en-US" dirty="0"/>
              <a:t>User-Agent for client identification</a:t>
            </a:r>
          </a:p>
          <a:p>
            <a:r>
              <a:rPr lang="en-US" dirty="0"/>
              <a:t>Cookies for maintaining state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65A2B-CBFB-347A-3369-7A67F2847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A8DCB-695D-D84A-91AB-1295B01FDB28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FDBE4-57CE-6147-1B5D-1B583DFD1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DF173-741E-6BAD-33EE-0F11ADC66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5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348D0-0BA1-46A5-7BF5-35C497B84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REST and CDNs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378B5-822C-E8FF-2A44-65AC7B638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REST</a:t>
            </a:r>
          </a:p>
          <a:p>
            <a:pPr lvl="1"/>
            <a:r>
              <a:rPr lang="en-US" dirty="0"/>
              <a:t>Normalizes client-server interactions</a:t>
            </a:r>
          </a:p>
          <a:p>
            <a:pPr lvl="1"/>
            <a:r>
              <a:rPr lang="en-US" dirty="0"/>
              <a:t>Improves scalability and </a:t>
            </a:r>
            <a:r>
              <a:rPr lang="en-US" dirty="0" err="1"/>
              <a:t>cacheability</a:t>
            </a:r>
            <a:endParaRPr lang="en-US" dirty="0"/>
          </a:p>
          <a:p>
            <a:pPr lvl="1"/>
            <a:r>
              <a:rPr lang="en-US" dirty="0"/>
              <a:t>Rails is RESTful by design</a:t>
            </a:r>
          </a:p>
          <a:p>
            <a:r>
              <a:rPr lang="en-US" dirty="0"/>
              <a:t>CDNs</a:t>
            </a:r>
          </a:p>
          <a:p>
            <a:pPr lvl="1"/>
            <a:r>
              <a:rPr lang="en-US" dirty="0"/>
              <a:t>Cache resources closer to users</a:t>
            </a:r>
          </a:p>
          <a:p>
            <a:pPr lvl="1"/>
            <a:r>
              <a:rPr lang="en-US" dirty="0"/>
              <a:t>Works well with REST</a:t>
            </a:r>
          </a:p>
          <a:p>
            <a:pPr lvl="1"/>
            <a:r>
              <a:rPr lang="en-US" dirty="0"/>
              <a:t>Improves performance dramatically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FC5B9-28A3-B4D1-E880-457D4F05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AE494-9337-5B44-8F3B-D82BC6EBBA67}" type="datetime1">
              <a:rPr lang="en-US" smtClean="0"/>
              <a:t>10/28/25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E74E1-F4D1-C763-4C22-5F9D33390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Steve Beaty and others as cited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43977-476B-CB97-9930-DC7793B51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050C8-32A2-8944-BC0A-E76DEAECED1E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42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theme/theme1.xml><?xml version="1.0" encoding="utf-8"?>
<a:theme xmlns:a="http://schemas.openxmlformats.org/drawingml/2006/main" name="MSU Denver 16x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hapter05" id="{52186C67-D8DA-F748-B6E1-1BBED885360D}" vid="{DD9DC465-440D-694F-A93E-42A33D53B6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WebAppDev</Template>
  <TotalTime>3842</TotalTime>
  <Words>4042</Words>
  <Application>Microsoft Macintosh PowerPoint</Application>
  <PresentationFormat>Widescreen</PresentationFormat>
  <Paragraphs>873</Paragraphs>
  <Slides>100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100</vt:i4>
      </vt:variant>
    </vt:vector>
  </HeadingPairs>
  <TitlesOfParts>
    <vt:vector size="106" baseType="lpstr">
      <vt:lpstr>Aptos</vt:lpstr>
      <vt:lpstr>Arial</vt:lpstr>
      <vt:lpstr>Calibri</vt:lpstr>
      <vt:lpstr>Courier New</vt:lpstr>
      <vt:lpstr>Menlo</vt:lpstr>
      <vt:lpstr>MSU Denver 16x9</vt:lpstr>
      <vt:lpstr>Chapter 01</vt:lpstr>
      <vt:lpstr>Learning Outcomes</vt:lpstr>
      <vt:lpstr>Key Terms and Concepts</vt:lpstr>
      <vt:lpstr>A Little History</vt:lpstr>
      <vt:lpstr>CERN</vt:lpstr>
      <vt:lpstr>PowerPoint Presentation</vt:lpstr>
      <vt:lpstr>PowerPoint Presentation</vt:lpstr>
      <vt:lpstr>NeXT</vt:lpstr>
      <vt:lpstr>TimBL</vt:lpstr>
      <vt:lpstr>Introduction</vt:lpstr>
      <vt:lpstr>Tim Berners-Lee at CERN (1990)</vt:lpstr>
      <vt:lpstr>TimBL's Brilliant Combination</vt:lpstr>
      <vt:lpstr>Explosive Growth</vt:lpstr>
      <vt:lpstr>Evolution of Browsers</vt:lpstr>
      <vt:lpstr>Web Standards</vt:lpstr>
      <vt:lpstr>Browser Tools</vt:lpstr>
      <vt:lpstr>Chrome DevTools</vt:lpstr>
      <vt:lpstr>Elements Tab</vt:lpstr>
      <vt:lpstr>PowerPoint Presentation</vt:lpstr>
      <vt:lpstr>Console Tab</vt:lpstr>
      <vt:lpstr>PowerPoint Presentation</vt:lpstr>
      <vt:lpstr>Sources Tab</vt:lpstr>
      <vt:lpstr>PowerPoint Presentation</vt:lpstr>
      <vt:lpstr>Network Tab</vt:lpstr>
      <vt:lpstr>PowerPoint Presentation</vt:lpstr>
      <vt:lpstr>Performance &amp; Application Tabs</vt:lpstr>
      <vt:lpstr>Performance</vt:lpstr>
      <vt:lpstr>Application</vt:lpstr>
      <vt:lpstr>Security Tab</vt:lpstr>
      <vt:lpstr>PowerPoint Presentation</vt:lpstr>
      <vt:lpstr>HTTP</vt:lpstr>
      <vt:lpstr>Hypertext Transfer Protocol</vt:lpstr>
      <vt:lpstr>Understanding Protocols</vt:lpstr>
      <vt:lpstr>Three Versions of HTTP</vt:lpstr>
      <vt:lpstr>HTTP/1.1</vt:lpstr>
      <vt:lpstr>HTTP/2</vt:lpstr>
      <vt:lpstr>HTTP/3</vt:lpstr>
      <vt:lpstr>Requests</vt:lpstr>
      <vt:lpstr>Anatomy of a Request</vt:lpstr>
      <vt:lpstr>URIs and URLs</vt:lpstr>
      <vt:lpstr>HTTP Methods (Verbs)</vt:lpstr>
      <vt:lpstr>Safe and Idempotent</vt:lpstr>
      <vt:lpstr>GET Method</vt:lpstr>
      <vt:lpstr>HEAD Method</vt:lpstr>
      <vt:lpstr>POST Method</vt:lpstr>
      <vt:lpstr>PUT Method</vt:lpstr>
      <vt:lpstr>PATCH and DELETE Methods</vt:lpstr>
      <vt:lpstr>Rails Routes</vt:lpstr>
      <vt:lpstr>PowerPoint Presentation</vt:lpstr>
      <vt:lpstr>Request Headers</vt:lpstr>
      <vt:lpstr>Accept Header</vt:lpstr>
      <vt:lpstr>MIME Types</vt:lpstr>
      <vt:lpstr>Vendor-Specific MIME Types</vt:lpstr>
      <vt:lpstr>Accept-Encoding Header</vt:lpstr>
      <vt:lpstr>Accept-Language Header</vt:lpstr>
      <vt:lpstr>Caching directives for the request</vt:lpstr>
      <vt:lpstr>Connection Header</vt:lpstr>
      <vt:lpstr>Host Header</vt:lpstr>
      <vt:lpstr>User-Agent Header</vt:lpstr>
      <vt:lpstr>X- Headers (Extensions)</vt:lpstr>
      <vt:lpstr>Request Body</vt:lpstr>
      <vt:lpstr>Response Headers</vt:lpstr>
      <vt:lpstr>Anatomy of a Response</vt:lpstr>
      <vt:lpstr>HTTP Status Codes</vt:lpstr>
      <vt:lpstr>100 Codes: Informational</vt:lpstr>
      <vt:lpstr>200 Codes: Success</vt:lpstr>
      <vt:lpstr>300 Codes: Redirection</vt:lpstr>
      <vt:lpstr>301 Moved Permanently</vt:lpstr>
      <vt:lpstr>302 Found and 303 See Other</vt:lpstr>
      <vt:lpstr>304 Not Modified</vt:lpstr>
      <vt:lpstr>Strong vs Weak Validators</vt:lpstr>
      <vt:lpstr>400 Codes: Client Errors</vt:lpstr>
      <vt:lpstr>404 Not Found</vt:lpstr>
      <vt:lpstr>500 Codes: Server Errors</vt:lpstr>
      <vt:lpstr>Response Header Examples</vt:lpstr>
      <vt:lpstr>Cookies</vt:lpstr>
      <vt:lpstr>Cookies</vt:lpstr>
      <vt:lpstr>Cookie Mechanism</vt:lpstr>
      <vt:lpstr>Set Cookie Example</vt:lpstr>
      <vt:lpstr>Cookie Security Attributes</vt:lpstr>
      <vt:lpstr>Cookie Scope Rules</vt:lpstr>
      <vt:lpstr>Response Body</vt:lpstr>
      <vt:lpstr>REST</vt:lpstr>
      <vt:lpstr>Representational State Transfer</vt:lpstr>
      <vt:lpstr>How REST Works</vt:lpstr>
      <vt:lpstr>Rails and REST</vt:lpstr>
      <vt:lpstr>Why REST Matters</vt:lpstr>
      <vt:lpstr>Content Distribution Networks (CDNs)</vt:lpstr>
      <vt:lpstr>Content Distribution Networks</vt:lpstr>
      <vt:lpstr>Where Caches Exist</vt:lpstr>
      <vt:lpstr>CDN Mechanism</vt:lpstr>
      <vt:lpstr>Why Organizations Use CDNs</vt:lpstr>
      <vt:lpstr>Chapter Review</vt:lpstr>
      <vt:lpstr>History</vt:lpstr>
      <vt:lpstr>Browser Tools</vt:lpstr>
      <vt:lpstr>HTTP Protocol</vt:lpstr>
      <vt:lpstr>Status Codes</vt:lpstr>
      <vt:lpstr>Headers and Content</vt:lpstr>
      <vt:lpstr>REST and CDNs</vt:lpstr>
      <vt:lpstr>Key 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 Beaty</dc:creator>
  <cp:lastModifiedBy>Steve Beaty</cp:lastModifiedBy>
  <cp:revision>64</cp:revision>
  <dcterms:created xsi:type="dcterms:W3CDTF">2025-10-25T00:08:42Z</dcterms:created>
  <dcterms:modified xsi:type="dcterms:W3CDTF">2025-10-29T01:39:20Z</dcterms:modified>
</cp:coreProperties>
</file>

<file path=docProps/thumbnail.jpeg>
</file>